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omments/modernComment_4CF_918EED7F.xml" ContentType="application/vnd.ms-powerpoint.comment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5" r:id="rId4"/>
    <p:sldMasterId id="2147483725" r:id="rId5"/>
  </p:sldMasterIdLst>
  <p:notesMasterIdLst>
    <p:notesMasterId r:id="rId63"/>
  </p:notesMasterIdLst>
  <p:sldIdLst>
    <p:sldId id="1223" r:id="rId6"/>
    <p:sldId id="1212" r:id="rId7"/>
    <p:sldId id="257" r:id="rId8"/>
    <p:sldId id="1211" r:id="rId9"/>
    <p:sldId id="258" r:id="rId10"/>
    <p:sldId id="259" r:id="rId11"/>
    <p:sldId id="1174" r:id="rId12"/>
    <p:sldId id="1205" r:id="rId13"/>
    <p:sldId id="1235" r:id="rId14"/>
    <p:sldId id="1225" r:id="rId15"/>
    <p:sldId id="1226" r:id="rId16"/>
    <p:sldId id="1227" r:id="rId17"/>
    <p:sldId id="1228" r:id="rId18"/>
    <p:sldId id="281" r:id="rId19"/>
    <p:sldId id="1229" r:id="rId20"/>
    <p:sldId id="1230" r:id="rId21"/>
    <p:sldId id="1231" r:id="rId22"/>
    <p:sldId id="1232" r:id="rId23"/>
    <p:sldId id="1233" r:id="rId24"/>
    <p:sldId id="1234" r:id="rId25"/>
    <p:sldId id="1219" r:id="rId26"/>
    <p:sldId id="1179" r:id="rId27"/>
    <p:sldId id="1159" r:id="rId28"/>
    <p:sldId id="1160" r:id="rId29"/>
    <p:sldId id="1161" r:id="rId30"/>
    <p:sldId id="1162" r:id="rId31"/>
    <p:sldId id="1163" r:id="rId32"/>
    <p:sldId id="1164" r:id="rId33"/>
    <p:sldId id="1165" r:id="rId34"/>
    <p:sldId id="1181" r:id="rId35"/>
    <p:sldId id="1206" r:id="rId36"/>
    <p:sldId id="1213" r:id="rId37"/>
    <p:sldId id="1185" r:id="rId38"/>
    <p:sldId id="1186" r:id="rId39"/>
    <p:sldId id="1158" r:id="rId40"/>
    <p:sldId id="1166" r:id="rId41"/>
    <p:sldId id="1167" r:id="rId42"/>
    <p:sldId id="1168" r:id="rId43"/>
    <p:sldId id="1169" r:id="rId44"/>
    <p:sldId id="1170" r:id="rId45"/>
    <p:sldId id="1171" r:id="rId46"/>
    <p:sldId id="1203" r:id="rId47"/>
    <p:sldId id="1189" r:id="rId48"/>
    <p:sldId id="1190" r:id="rId49"/>
    <p:sldId id="1222" r:id="rId50"/>
    <p:sldId id="1172" r:id="rId51"/>
    <p:sldId id="1173" r:id="rId52"/>
    <p:sldId id="1221" r:id="rId53"/>
    <p:sldId id="1218" r:id="rId54"/>
    <p:sldId id="1184" r:id="rId55"/>
    <p:sldId id="1214" r:id="rId56"/>
    <p:sldId id="1195" r:id="rId57"/>
    <p:sldId id="1204" r:id="rId58"/>
    <p:sldId id="1197" r:id="rId59"/>
    <p:sldId id="1215" r:id="rId60"/>
    <p:sldId id="1199" r:id="rId61"/>
    <p:sldId id="1201" r:id="rId62"/>
  </p:sldIdLst>
  <p:sldSz cx="12192000" cy="6858000"/>
  <p:notesSz cx="6858000" cy="9144000"/>
  <p:defaultTextStyle>
    <a:defPPr>
      <a:defRPr lang="en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EC355A-18F4-A362-905E-7D07C0CD72B9}" name="Marianne Eriksen" initials="ME" userId="S::MAE@redbarnet.dk::521601eb-a045-404d-82b6-18a2e4ea6093" providerId="AD"/>
  <p188:author id="{BDD6D5D2-AD8A-34A4-718A-704D72DB2A0B}" name="Per Frederiksen" initials="PF" userId="S::pef@redbarnet.dk::b5733f3a-e129-486e-807d-2405ae641515" providerId="AD"/>
  <p188:author id="{6AF9FAEB-807B-678B-88DA-E82DA947C354}" name="Mai Holm Hviid" initials="MH" userId="S::mhh@redbarnet.dk::937bfe64-04c1-4871-9ed6-699670bc511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1414"/>
    <a:srgbClr val="A57FB2"/>
    <a:srgbClr val="F8B5C4"/>
    <a:srgbClr val="71CC98"/>
    <a:srgbClr val="4A4F53"/>
    <a:srgbClr val="99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88D44B-741A-4559-852C-999362BA220F}" v="45" dt="2024-09-09T12:08:59.2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86"/>
    <p:restoredTop sz="58393" autoAdjust="0"/>
  </p:normalViewPr>
  <p:slideViewPr>
    <p:cSldViewPr snapToGrid="0">
      <p:cViewPr varScale="1">
        <p:scale>
          <a:sx n="78" d="100"/>
          <a:sy n="78" d="100"/>
        </p:scale>
        <p:origin x="2818" y="51"/>
      </p:cViewPr>
      <p:guideLst/>
    </p:cSldViewPr>
  </p:slideViewPr>
  <p:outlineViewPr>
    <p:cViewPr>
      <p:scale>
        <a:sx n="33" d="100"/>
        <a:sy n="33" d="100"/>
      </p:scale>
      <p:origin x="0" y="-1196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notesMaster" Target="notesMasters/notesMaster1.xml"/><Relationship Id="rId68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presProps" Target="presProps.xml"/><Relationship Id="rId69" Type="http://schemas.microsoft.com/office/2018/10/relationships/authors" Target="author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/Relationships>
</file>

<file path=ppt/comments/modernComment_4CF_918EED7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E0EA76D-7996-46F0-BD00-62E5CBBA72F6}" authorId="{BDD6D5D2-AD8A-34A4-718A-704D72DB2A0B}" created="2024-09-05T10:08:52.328">
    <pc:sldMkLst xmlns:pc="http://schemas.microsoft.com/office/powerpoint/2013/main/command">
      <pc:docMk/>
      <pc:sldMk cId="1222547962" sldId="276"/>
    </pc:sldMkLst>
    <p188:replyLst>
      <p188:reply id="{C5304F16-D5F5-4B5C-AE19-25BE279A2CF8}" authorId="{6AF9FAEB-807B-678B-88DA-E82DA947C354}" created="2024-09-05T11:42:35.773">
        <p188:txBody>
          <a:bodyPr/>
          <a:lstStyle/>
          <a:p>
            <a:r>
              <a:rPr lang="da-DK"/>
              <a:t>Har ændret ☺️</a:t>
            </a:r>
          </a:p>
        </p188:txBody>
      </p188:reply>
    </p188:replyLst>
    <p188:txBody>
      <a:bodyPr/>
      <a:lstStyle/>
      <a:p>
        <a:r>
          <a:rPr lang="da-DK"/>
          <a:t>Jeg kan godt sige dette slide, men det er jo ret overraskende at 80% får ikke ondt i maven, 80% bliver ikke bange… Og det er vel ikke helt historien, som her skal skæres ud? 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4-09-06T07:25:30.695" authorId="{BDD6D5D2-AD8A-34A4-718A-704D72DB2A0B}"/>
          </p223:rxn>
        </p223:reactions>
      </p:ext>
    </p188:extLst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A9DD8E-D390-5146-AEA2-47C080907306}" type="datetimeFigureOut">
              <a:rPr lang="da-DK" smtClean="0"/>
              <a:t>10-09-2024</a:t>
            </a:fld>
            <a:endParaRPr lang="da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B3EDDD-F93C-2B40-93A8-A7EAA193F8C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37395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3EDDD-F93C-2B40-93A8-A7EAA193F8C7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779167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3EDDD-F93C-2B40-93A8-A7EAA193F8C7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402984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3EDDD-F93C-2B40-93A8-A7EAA193F8C7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956238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4D7AE9-6B14-761F-FF11-BEB89B43C1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0B7FBE5F-C9F6-DB72-A95A-4A34BB016E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1840612E-9CC1-D507-174F-FE13B35221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7461AF25-A70C-3222-0756-44458C50F6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3EDDD-F93C-2B40-93A8-A7EAA193F8C7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793651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3EDDD-F93C-2B40-93A8-A7EAA193F8C7}" type="slidenum">
              <a:rPr lang="da-DK" smtClean="0"/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579179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Så er det normalt?</a:t>
            </a:r>
          </a:p>
          <a:p>
            <a:endParaRPr lang="da-DK" dirty="0"/>
          </a:p>
          <a:p>
            <a:endParaRPr lang="da-DK" dirty="0"/>
          </a:p>
          <a:p>
            <a:r>
              <a:rPr lang="da-DK" dirty="0"/>
              <a:t>Det er udbredt. </a:t>
            </a:r>
          </a:p>
          <a:p>
            <a:endParaRPr lang="da-DK" dirty="0"/>
          </a:p>
          <a:p>
            <a:endParaRPr lang="da-DK" dirty="0"/>
          </a:p>
          <a:p>
            <a:r>
              <a:rPr lang="da-DK" dirty="0"/>
              <a:t>De værn af gode folk, som er her i dag, vi skal arbejde samme om, at det må aldrig blive normalt </a:t>
            </a:r>
          </a:p>
          <a:p>
            <a:endParaRPr lang="da-DK" dirty="0"/>
          </a:p>
          <a:p>
            <a:r>
              <a:rPr lang="da-DK" dirty="0"/>
              <a:t>At kunne have det godt og være tryg, også digitalt, dét skal være det nye normalt. </a:t>
            </a:r>
          </a:p>
          <a:p>
            <a:endParaRPr lang="da-DK" dirty="0"/>
          </a:p>
          <a:p>
            <a:endParaRPr lang="da-DK" dirty="0"/>
          </a:p>
          <a:p>
            <a:r>
              <a:rPr lang="da-DK" dirty="0" err="1"/>
              <a:t>Opsum</a:t>
            </a:r>
            <a:r>
              <a:rPr lang="da-DK" dirty="0"/>
              <a:t>, konklusion ift., at omfanget er steget, at </a:t>
            </a:r>
            <a:r>
              <a:rPr lang="da-DK" dirty="0" err="1"/>
              <a:t>b&amp;u</a:t>
            </a:r>
            <a:r>
              <a:rPr lang="da-DK" dirty="0"/>
              <a:t> anser det som en del af deres hverdag i det digitale.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3EDDD-F93C-2B40-93A8-A7EAA193F8C7}" type="slidenum">
              <a:rPr lang="da-DK" smtClean="0"/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463127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3EDDD-F93C-2B40-93A8-A7EAA193F8C7}" type="slidenum">
              <a:rPr lang="da-DK" smtClean="0"/>
              <a:t>26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943439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3EDDD-F93C-2B40-93A8-A7EAA193F8C7}" type="slidenum">
              <a:rPr lang="da-DK" smtClean="0"/>
              <a:t>30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047295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3EDDD-F93C-2B40-93A8-A7EAA193F8C7}" type="slidenum">
              <a:rPr lang="da-DK" smtClean="0"/>
              <a:t>31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62195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3EDDD-F93C-2B40-93A8-A7EAA193F8C7}" type="slidenum">
              <a:rPr lang="da-DK" smtClean="0"/>
              <a:t>32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244061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3EDDD-F93C-2B40-93A8-A7EAA193F8C7}" type="slidenum">
              <a:rPr lang="da-DK" smtClean="0"/>
              <a:t>44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04625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3EDDD-F93C-2B40-93A8-A7EAA193F8C7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762875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3EDDD-F93C-2B40-93A8-A7EAA193F8C7}" type="slidenum">
              <a:rPr lang="da-DK" smtClean="0"/>
              <a:t>50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233613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3EDDD-F93C-2B40-93A8-A7EAA193F8C7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051216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3EDDD-F93C-2B40-93A8-A7EAA193F8C7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982085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07000"/>
              </a:lnSpc>
              <a:buFont typeface="Symbol" panose="05050102010706020507" pitchFamily="18" charset="2"/>
              <a:buNone/>
            </a:pPr>
            <a:endParaRPr lang="da-DK" sz="1800" b="0" i="0" kern="100" dirty="0">
              <a:solidFill>
                <a:srgbClr val="000000"/>
              </a:solidFill>
              <a:effectLst/>
              <a:highlight>
                <a:srgbClr val="FFFFFF"/>
              </a:highlight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3EDDD-F93C-2B40-93A8-A7EAA193F8C7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925476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3EDDD-F93C-2B40-93A8-A7EAA193F8C7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306222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200" kern="100" dirty="0">
              <a:solidFill>
                <a:srgbClr val="FF0000"/>
              </a:solidFill>
              <a:effectLst/>
              <a:highlight>
                <a:srgbClr val="FFFF00"/>
              </a:highligh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3EDDD-F93C-2B40-93A8-A7EAA193F8C7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018447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3EDDD-F93C-2B40-93A8-A7EAA193F8C7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671816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3EDDD-F93C-2B40-93A8-A7EAA193F8C7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80565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3D229-DD1E-FDC6-1708-E9AC7EA49F0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60000" y="1378089"/>
            <a:ext cx="8226960" cy="2387600"/>
          </a:xfrm>
        </p:spPr>
        <p:txBody>
          <a:bodyPr anchor="b"/>
          <a:lstStyle>
            <a:lvl1pPr algn="l">
              <a:lnSpc>
                <a:spcPts val="4800"/>
              </a:lnSpc>
              <a:defRPr sz="4000" cap="all" baseline="0"/>
            </a:lvl1pPr>
          </a:lstStyle>
          <a:p>
            <a:r>
              <a:rPr lang="en-GB" dirty="0"/>
              <a:t>Click to edit master title style</a:t>
            </a:r>
            <a:endParaRPr lang="da-DK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59EC10-809A-9F35-70E5-A02132CAD5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000" y="3890689"/>
            <a:ext cx="8226960" cy="642810"/>
          </a:xfr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1500" baseline="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AE27A8E-15F2-B960-C747-AE35202C10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50005" y="1606617"/>
            <a:ext cx="2809417" cy="375641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E460460-DAC2-8293-E841-613231541BB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890456" y="6406624"/>
            <a:ext cx="2151694" cy="360000"/>
            <a:chOff x="3667763" y="5669175"/>
            <a:chExt cx="4320535" cy="722869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FE4942A0-8F96-6457-8403-5946CC7206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930902" y="5669175"/>
              <a:ext cx="2057396" cy="722869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AD923217-8184-6602-D761-6B24DC5D77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667763" y="5879409"/>
              <a:ext cx="1872554" cy="302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179617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A4745-F347-7861-10DC-D122B5146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4800"/>
              </a:lnSpc>
              <a:defRPr sz="4000" baseline="0"/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E8989B-9A16-50E4-7D47-65384E7BD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945CC-7768-BA47-B2B3-245030AD016A}" type="datetime1">
              <a:rPr lang="da-DK" smtClean="0"/>
              <a:t>10-09-2024</a:t>
            </a:fld>
            <a:endParaRPr lang="da-D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9B7696-F386-85E1-5AE5-009CC903C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FA0886-EA33-9E82-F3A0-22F6786F7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A4580-363A-0145-8839-19AD59045D19}" type="slidenum">
              <a:rPr lang="da-DK" smtClean="0"/>
              <a:t>‹nr.›</a:t>
            </a:fld>
            <a:endParaRPr lang="da-DK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18C4DF4-5A36-CDC0-FE80-9AFA332DE89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890456" y="6406624"/>
            <a:ext cx="2151694" cy="360000"/>
            <a:chOff x="3667763" y="5669175"/>
            <a:chExt cx="4320535" cy="722869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D425AAEC-9C75-C9EE-CACA-793F51D75E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930902" y="5669175"/>
              <a:ext cx="2057396" cy="722869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CBA3E640-896A-391F-4F06-AEC9DDF120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667763" y="5879409"/>
              <a:ext cx="1872554" cy="302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35976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75669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re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7" descr="Et billede, der indeholder tekst, Font/skrifttype, Grafik, logo&#10;&#10;Automatisk genereret beskrivelse">
            <a:extLst>
              <a:ext uri="{FF2B5EF4-FFF2-40B4-BE49-F238E27FC236}">
                <a16:creationId xmlns:a16="http://schemas.microsoft.com/office/drawing/2014/main" id="{04441CD3-B812-98AB-61F9-DBFB4F4D58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96227" y="2687718"/>
            <a:ext cx="3554360" cy="1260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C6AFEFC6-FE00-B84E-084A-C5807680ED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79852" y="3070481"/>
            <a:ext cx="3343846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3523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40ED14-04D9-8DDD-0309-E999D4C988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8CC3D8ED-DEF5-0290-6388-2D03F92730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45EF673-032E-F2A0-AC4D-0886180F6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90AC4-DCDA-4BCD-899D-7C51A3CDB718}" type="datetimeFigureOut">
              <a:rPr lang="da-DK" smtClean="0"/>
              <a:t>10-09-2024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BC9F114-C51D-3C4B-15C1-3D4E76754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2991CE5-2CCE-39A9-B0EE-B08E315DC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56063-CDDA-4E25-9174-22624E25AC1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930073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6F8178-1B95-5498-8572-3B7D55ABE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4A1CB9C-6CD8-D16B-442C-D6ED5E5603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108BEFD-CF2C-B6E2-35FC-8A37E8C58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90AC4-DCDA-4BCD-899D-7C51A3CDB718}" type="datetimeFigureOut">
              <a:rPr lang="da-DK" smtClean="0"/>
              <a:t>10-09-2024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C5F3659-B94D-1475-2ACA-3B91719EA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5A46378-FFE4-8522-9A76-498884138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56063-CDDA-4E25-9174-22624E25AC1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338718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8863A9-0BE8-EC06-0E33-C40D5159E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E0042B9-F098-B9E1-2691-E17111D676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4145812-5CB4-C380-816E-ACCED3912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90AC4-DCDA-4BCD-899D-7C51A3CDB718}" type="datetimeFigureOut">
              <a:rPr lang="da-DK" smtClean="0"/>
              <a:t>10-09-2024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862F5A4-4F58-56BD-D0D6-885617335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AA8233F-2737-DDD7-0C1C-F0C671A99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56063-CDDA-4E25-9174-22624E25AC1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679992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1F552C-1565-F66C-E1A1-EBF96505D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023AD95-E859-D572-9869-54758111F7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6261E695-FFF9-B666-734A-9414891373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5C8F4EBD-FDD7-83F6-6740-8BB50D0EC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90AC4-DCDA-4BCD-899D-7C51A3CDB718}" type="datetimeFigureOut">
              <a:rPr lang="da-DK" smtClean="0"/>
              <a:t>10-09-2024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EEF89AE2-4892-A64F-A94A-24BA6496B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FAA222C4-2D4F-7686-F3E6-0D1D32AC6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56063-CDDA-4E25-9174-22624E25AC1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482373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709971-773C-FB0B-ADC6-C4957406D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61EF342-3C3F-D7EC-4098-41F3C3B03E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374AD11B-752B-D6BA-99B0-4CDADA3621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2FD1A203-F9BF-ACDA-8F6B-EA2BFC5D55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265FFA7F-E68C-57DA-013C-6CC699F445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6FAC29A4-1169-7302-D4FE-32815AB91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90AC4-DCDA-4BCD-899D-7C51A3CDB718}" type="datetimeFigureOut">
              <a:rPr lang="da-DK" smtClean="0"/>
              <a:t>10-09-2024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74B5804F-9B1C-0ECC-0CE3-1C098DE9C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9C34F8D4-C137-5EBA-31E2-F82DC5132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56063-CDDA-4E25-9174-22624E25AC1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878838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0A683C-BD94-63ED-BD2B-F4B91AF19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4611713B-02E8-D331-6463-6C3FE7BA7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90AC4-DCDA-4BCD-899D-7C51A3CDB718}" type="datetimeFigureOut">
              <a:rPr lang="da-DK" smtClean="0"/>
              <a:t>10-09-2024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115B8AF5-A6F7-26A5-D7EC-0271159D2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B02DAF88-201E-C432-1E68-5A77E3DB1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56063-CDDA-4E25-9174-22624E25AC1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921499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DF427C9A-322D-2499-F259-EF397378A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90AC4-DCDA-4BCD-899D-7C51A3CDB718}" type="datetimeFigureOut">
              <a:rPr lang="da-DK" smtClean="0"/>
              <a:t>10-09-2024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3B12D4C8-18C1-6FD4-C758-FBF057F7C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4D135DB7-34F1-0278-AEA4-A0ADA5F48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56063-CDDA-4E25-9174-22624E25AC1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3809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masterslide 9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A61A1CF-C27E-4AFB-587D-727BBD6A5679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613358" y="4225258"/>
            <a:ext cx="4775367" cy="1761656"/>
          </a:xfrm>
        </p:spPr>
        <p:txBody>
          <a:bodyPr/>
          <a:lstStyle>
            <a:lvl1pPr>
              <a:tabLst>
                <a:tab pos="4680000" algn="r"/>
              </a:tabLst>
              <a:defRPr b="1">
                <a:solidFill>
                  <a:schemeClr val="tx2"/>
                </a:solidFill>
              </a:defRPr>
            </a:lvl1pPr>
            <a:lvl2pPr marL="0">
              <a:tabLst>
                <a:tab pos="4680000" algn="r"/>
              </a:tabLst>
              <a:defRPr/>
            </a:lvl2pPr>
            <a:lvl3pPr>
              <a:tabLst>
                <a:tab pos="4680000" algn="r"/>
              </a:tabLst>
              <a:defRPr/>
            </a:lvl3pPr>
            <a:lvl4pPr>
              <a:tabLst>
                <a:tab pos="4680000" algn="r"/>
              </a:tabLst>
              <a:defRPr/>
            </a:lvl4pPr>
            <a:lvl5pPr>
              <a:tabLst>
                <a:tab pos="4680000" algn="r"/>
              </a:tabLst>
              <a:defRPr/>
            </a:lvl5pPr>
          </a:lstStyle>
          <a:p>
            <a:pPr lvl="0"/>
            <a:r>
              <a:rPr lang="en-GB" dirty="0"/>
              <a:t>Navn</a:t>
            </a:r>
          </a:p>
          <a:p>
            <a:pPr lvl="1"/>
            <a:r>
              <a:rPr lang="en-GB" dirty="0"/>
              <a:t>Titel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6D84E9-A136-29BE-BAE1-7611506A42CE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216000" y="216000"/>
            <a:ext cx="5887800" cy="6642000"/>
          </a:xfr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t" anchorCtr="0"/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/>
              <a:t>Indsæt billede her ved klik på ikon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D6923B-6475-EDE0-2061-D861367229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7277" y="2523701"/>
            <a:ext cx="4754767" cy="1600200"/>
          </a:xfrm>
        </p:spPr>
        <p:txBody>
          <a:bodyPr anchor="b"/>
          <a:lstStyle>
            <a:lvl1pPr>
              <a:lnSpc>
                <a:spcPts val="4800"/>
              </a:lnSpc>
              <a:defRPr sz="4000" cap="all" baseline="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OVERSKRIFT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DB3EE0-EB24-E44F-F0CF-2C4944151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07B64-337B-044A-B829-FCE4EA7BDDF3}" type="datetime1">
              <a:rPr lang="da-DK" smtClean="0"/>
              <a:t>10-09-2024</a:t>
            </a:fld>
            <a:endParaRPr lang="da-DK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553F08-CB2F-D1EC-5262-69160E6BC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C4C1FF0-D8A8-473F-EC1F-AC5B0FE32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F7BAB-AF06-2A45-B53C-12C3107386D7}" type="slidenum">
              <a:rPr lang="da-DK" smtClean="0"/>
              <a:pPr/>
              <a:t>‹nr.›</a:t>
            </a:fld>
            <a:endParaRPr lang="da-DK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BC7C9E2-4B16-275D-AAE5-B8C77408CC1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890456" y="6406624"/>
            <a:ext cx="2151694" cy="360000"/>
            <a:chOff x="3667763" y="5669175"/>
            <a:chExt cx="4320535" cy="722869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21BF6CB3-7EDA-70F5-754E-D78E2D5826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930902" y="5669175"/>
              <a:ext cx="2057396" cy="722869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ACCEDABE-3197-45B7-AD98-E5A42684B0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667763" y="5879409"/>
              <a:ext cx="1872554" cy="302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2676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195FFF-6BBB-585D-5AC6-55553E3A9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A428B14-35AC-8E93-0B4E-5DDCE6FEEB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7C92DB44-0C11-6C42-16BC-605C167DD7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0271E084-FEC0-CFFA-4324-4D20D933E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90AC4-DCDA-4BCD-899D-7C51A3CDB718}" type="datetimeFigureOut">
              <a:rPr lang="da-DK" smtClean="0"/>
              <a:t>10-09-2024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BA8F56F6-A50A-F23D-3E6D-171FBA4F8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1147029B-33CC-EEDF-AD6E-C6CC0B4AE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56063-CDDA-4E25-9174-22624E25AC1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053053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D9EC21-B7A2-D23C-8394-3C67982EE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C29E35B7-3D44-BCD6-A2FB-D028EB86C3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D65E9E6-AE60-4A21-7B3E-6A96DA94E8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4FD3C6E3-D8B0-B228-0929-0402F4FF7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90AC4-DCDA-4BCD-899D-7C51A3CDB718}" type="datetimeFigureOut">
              <a:rPr lang="da-DK" smtClean="0"/>
              <a:t>10-09-2024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F3AA91B5-6F02-1195-2FD5-8E0A95FBA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272D3AC2-8192-7125-94B4-892DE198E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56063-CDDA-4E25-9174-22624E25AC1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956632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C65429-50ED-B1B8-2433-9B5C19955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B6C309DA-9572-E112-92DD-AEE7A4B20C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9AF015E-3049-E67C-E2D4-9B1BA31AB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90AC4-DCDA-4BCD-899D-7C51A3CDB718}" type="datetimeFigureOut">
              <a:rPr lang="da-DK" smtClean="0"/>
              <a:t>10-09-2024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9DFCF2F-43F2-A920-FE00-37E9E749A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4A5C0DB5-FB49-E99C-5D9F-DBCE844C7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56063-CDDA-4E25-9174-22624E25AC1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126108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AF0225C0-0476-710A-78F3-A3B988D1A1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367A6C71-14EC-F664-AEE9-25D8125448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B34076E-AB82-FD77-1F06-267897ABE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90AC4-DCDA-4BCD-899D-7C51A3CDB718}" type="datetimeFigureOut">
              <a:rPr lang="da-DK" smtClean="0"/>
              <a:t>10-09-2024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7FC2865-60B3-DC11-9921-9ED7D9E4F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670EE1C-2BC9-8FCC-6403-B62FEEA81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56063-CDDA-4E25-9174-22624E25AC1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56165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edragsholder m 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A61A1CF-C27E-4AFB-587D-727BBD6A5679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613358" y="5148124"/>
            <a:ext cx="4775367" cy="609209"/>
          </a:xfrm>
        </p:spPr>
        <p:txBody>
          <a:bodyPr/>
          <a:lstStyle>
            <a:lvl1pPr>
              <a:lnSpc>
                <a:spcPct val="110000"/>
              </a:lnSpc>
              <a:tabLst>
                <a:tab pos="4680000" algn="r"/>
              </a:tabLst>
              <a:defRPr sz="1700" b="1">
                <a:solidFill>
                  <a:schemeClr val="tx2"/>
                </a:solidFill>
              </a:defRPr>
            </a:lvl1pPr>
            <a:lvl2pPr marL="0">
              <a:lnSpc>
                <a:spcPct val="110000"/>
              </a:lnSpc>
              <a:tabLst>
                <a:tab pos="4680000" algn="r"/>
              </a:tabLst>
              <a:defRPr sz="1700"/>
            </a:lvl2pPr>
            <a:lvl3pPr>
              <a:tabLst>
                <a:tab pos="4680000" algn="r"/>
              </a:tabLst>
              <a:defRPr/>
            </a:lvl3pPr>
            <a:lvl4pPr>
              <a:tabLst>
                <a:tab pos="4680000" algn="r"/>
              </a:tabLst>
              <a:defRPr/>
            </a:lvl4pPr>
            <a:lvl5pPr>
              <a:tabLst>
                <a:tab pos="4680000" algn="r"/>
              </a:tabLst>
              <a:defRPr/>
            </a:lvl5pPr>
          </a:lstStyle>
          <a:p>
            <a:pPr lvl="0"/>
            <a:r>
              <a:rPr lang="en-GB" dirty="0"/>
              <a:t>Navn</a:t>
            </a:r>
          </a:p>
          <a:p>
            <a:pPr lvl="1"/>
            <a:r>
              <a:rPr lang="en-GB" dirty="0"/>
              <a:t>Titel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6D84E9-A136-29BE-BAE1-7611506A42CE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216000" y="216000"/>
            <a:ext cx="5887800" cy="6642000"/>
          </a:xfr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t" anchorCtr="0"/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/>
              <a:t>Indsæt billede her ved klik på ikon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D6923B-6475-EDE0-2061-D861367229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7277" y="1160566"/>
            <a:ext cx="4754767" cy="1600200"/>
          </a:xfrm>
        </p:spPr>
        <p:txBody>
          <a:bodyPr anchor="b"/>
          <a:lstStyle>
            <a:lvl1pPr>
              <a:lnSpc>
                <a:spcPts val="4800"/>
              </a:lnSpc>
              <a:defRPr sz="4000" cap="all" baseline="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OVERSKRIFT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DB3EE0-EB24-E44F-F0CF-2C4944151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07B64-337B-044A-B829-FCE4EA7BDDF3}" type="datetime1">
              <a:rPr lang="da-DK" smtClean="0"/>
              <a:t>10-09-2024</a:t>
            </a:fld>
            <a:endParaRPr lang="da-DK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553F08-CB2F-D1EC-5262-69160E6BC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C4C1FF0-D8A8-473F-EC1F-AC5B0FE32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F7BAB-AF06-2A45-B53C-12C3107386D7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C69EB74-0082-2D80-593C-E4C39AE089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13358" y="2785532"/>
            <a:ext cx="4775367" cy="668868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 sz="1700" cap="none" baseline="0">
                <a:latin typeface="+mn-lt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1FAE57F-46FE-54C8-1505-C959177BD24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890456" y="6406624"/>
            <a:ext cx="2151694" cy="360000"/>
            <a:chOff x="3667763" y="5669175"/>
            <a:chExt cx="4320535" cy="722869"/>
          </a:xfrm>
        </p:grpSpPr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4037C969-81A7-55A3-5673-B5764A10F8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930902" y="5669175"/>
              <a:ext cx="2057396" cy="722869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503C8FDA-D996-46DD-489B-ED555D244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667763" y="5879409"/>
              <a:ext cx="1872554" cy="302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5163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E8989B-9A16-50E4-7D47-65384E7BD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C36FF-AFD6-7D44-8962-6FE1276F40A0}" type="datetime1">
              <a:rPr lang="da-DK" smtClean="0"/>
              <a:t>10-09-2024</a:t>
            </a:fld>
            <a:endParaRPr lang="da-D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9B7696-F386-85E1-5AE5-009CC903C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FA0886-EA33-9E82-F3A0-22F6786F7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A4580-363A-0145-8839-19AD59045D19}" type="slidenum">
              <a:rPr lang="da-DK" smtClean="0"/>
              <a:t>‹nr.›</a:t>
            </a:fld>
            <a:endParaRPr lang="da-DK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7638D25-00DB-EBE6-7CAD-31151AB00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000" y="360000"/>
            <a:ext cx="10560725" cy="1296000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21" name="Content Placeholder 6">
            <a:extLst>
              <a:ext uri="{FF2B5EF4-FFF2-40B4-BE49-F238E27FC236}">
                <a16:creationId xmlns:a16="http://schemas.microsoft.com/office/drawing/2014/main" id="{1B8DFE1C-F0DE-343B-47BA-8B67BF7C55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28000" y="1982804"/>
            <a:ext cx="10560725" cy="3897071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5BFAEBA-41DA-5082-DC33-2189DE043BE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890456" y="6406624"/>
            <a:ext cx="2151694" cy="360000"/>
            <a:chOff x="3667763" y="5669175"/>
            <a:chExt cx="4320535" cy="722869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FD5729C7-E8BD-5C31-D2F1-AB0855D687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930902" y="5669175"/>
              <a:ext cx="2057396" cy="722869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2EDB58BD-F837-EA13-5D50-B9BF39B967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667763" y="5879409"/>
              <a:ext cx="1872554" cy="302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99761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ssion med 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A4745-F347-7861-10DC-D122B5146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001" y="2395472"/>
            <a:ext cx="10128724" cy="1296000"/>
          </a:xfrm>
        </p:spPr>
        <p:txBody>
          <a:bodyPr/>
          <a:lstStyle>
            <a:lvl1pPr>
              <a:lnSpc>
                <a:spcPts val="4800"/>
              </a:lnSpc>
              <a:defRPr sz="4000" cap="all" baseline="0"/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E8989B-9A16-50E4-7D47-65384E7BD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C36FF-AFD6-7D44-8962-6FE1276F40A0}" type="datetime1">
              <a:rPr lang="da-DK" smtClean="0"/>
              <a:t>10-09-2024</a:t>
            </a:fld>
            <a:endParaRPr lang="da-D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9B7696-F386-85E1-5AE5-009CC903C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FA0886-EA33-9E82-F3A0-22F6786F7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A4580-363A-0145-8839-19AD59045D19}" type="slidenum">
              <a:rPr lang="da-DK" smtClean="0"/>
              <a:t>‹nr.›</a:t>
            </a:fld>
            <a:endParaRPr lang="da-DK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74AFA96-16DB-33A8-37B3-DBB0E9662A8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60001" y="3691472"/>
            <a:ext cx="7985600" cy="74506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cxnSp>
        <p:nvCxnSpPr>
          <p:cNvPr id="9" name="Lige forbindelse 14">
            <a:extLst>
              <a:ext uri="{FF2B5EF4-FFF2-40B4-BE49-F238E27FC236}">
                <a16:creationId xmlns:a16="http://schemas.microsoft.com/office/drawing/2014/main" id="{68D07399-7BFE-A10E-4F25-A6623099ABA4}"/>
              </a:ext>
            </a:extLst>
          </p:cNvPr>
          <p:cNvCxnSpPr>
            <a:cxnSpLocks/>
          </p:cNvCxnSpPr>
          <p:nvPr userDrawn="1"/>
        </p:nvCxnSpPr>
        <p:spPr>
          <a:xfrm flipV="1">
            <a:off x="-444137" y="5071620"/>
            <a:ext cx="1613061" cy="122467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Lige forbindelse 14">
            <a:extLst>
              <a:ext uri="{FF2B5EF4-FFF2-40B4-BE49-F238E27FC236}">
                <a16:creationId xmlns:a16="http://schemas.microsoft.com/office/drawing/2014/main" id="{00FF0BFF-9C2A-7293-421A-CFE77934E30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260832" y="-828840"/>
            <a:ext cx="784784" cy="1139924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2FC8EAC-A813-F386-CFC0-A05400807B9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890456" y="6406624"/>
            <a:ext cx="2151694" cy="360000"/>
            <a:chOff x="3667763" y="5669175"/>
            <a:chExt cx="4320535" cy="722869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B85DAF4C-23F3-8D1A-6EFE-4F890D32A9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930902" y="5669175"/>
              <a:ext cx="2057396" cy="722869"/>
            </a:xfrm>
            <a:prstGeom prst="rect">
              <a:avLst/>
            </a:prstGeom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D35FC43F-B4DC-560C-8AC2-0495F5AF13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667763" y="5879409"/>
              <a:ext cx="1872554" cy="302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32079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ssion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A4745-F347-7861-10DC-D122B5146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000" y="2682173"/>
            <a:ext cx="8361576" cy="1296000"/>
          </a:xfrm>
        </p:spPr>
        <p:txBody>
          <a:bodyPr anchor="ctr" anchorCtr="0"/>
          <a:lstStyle>
            <a:lvl1pPr>
              <a:defRPr cap="all" baseline="0"/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E8989B-9A16-50E4-7D47-65384E7BD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C36FF-AFD6-7D44-8962-6FE1276F40A0}" type="datetime1">
              <a:rPr lang="da-DK" smtClean="0"/>
              <a:t>10-09-2024</a:t>
            </a:fld>
            <a:endParaRPr lang="da-D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9B7696-F386-85E1-5AE5-009CC903C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FA0886-EA33-9E82-F3A0-22F6786F7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A4580-363A-0145-8839-19AD59045D19}" type="slidenum">
              <a:rPr lang="da-DK" smtClean="0"/>
              <a:t>‹nr.›</a:t>
            </a:fld>
            <a:endParaRPr lang="da-DK"/>
          </a:p>
        </p:txBody>
      </p:sp>
      <p:cxnSp>
        <p:nvCxnSpPr>
          <p:cNvPr id="10" name="Lige forbindelse 14">
            <a:extLst>
              <a:ext uri="{FF2B5EF4-FFF2-40B4-BE49-F238E27FC236}">
                <a16:creationId xmlns:a16="http://schemas.microsoft.com/office/drawing/2014/main" id="{EE426D66-7651-4D0F-BE2D-148238BD9387}"/>
              </a:ext>
            </a:extLst>
          </p:cNvPr>
          <p:cNvCxnSpPr>
            <a:cxnSpLocks/>
          </p:cNvCxnSpPr>
          <p:nvPr userDrawn="1"/>
        </p:nvCxnSpPr>
        <p:spPr>
          <a:xfrm flipV="1">
            <a:off x="-444137" y="5071620"/>
            <a:ext cx="1613061" cy="122467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Lige forbindelse 14">
            <a:extLst>
              <a:ext uri="{FF2B5EF4-FFF2-40B4-BE49-F238E27FC236}">
                <a16:creationId xmlns:a16="http://schemas.microsoft.com/office/drawing/2014/main" id="{B2EBF0DD-1989-83C4-2569-E140BA565F7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260832" y="-828840"/>
            <a:ext cx="784784" cy="1139924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phic 21">
            <a:extLst>
              <a:ext uri="{FF2B5EF4-FFF2-40B4-BE49-F238E27FC236}">
                <a16:creationId xmlns:a16="http://schemas.microsoft.com/office/drawing/2014/main" id="{FB4F2564-461E-F37B-14D4-E27A21C486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50005" y="1606617"/>
            <a:ext cx="2809417" cy="375641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370B2D3-9AC5-A6F0-C346-39D1510F089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890456" y="6406624"/>
            <a:ext cx="2151694" cy="360000"/>
            <a:chOff x="3667763" y="5669175"/>
            <a:chExt cx="4320535" cy="722869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86AAC88F-0014-E906-E0FE-D6D4DCD70E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930902" y="5669175"/>
              <a:ext cx="2057396" cy="722869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67DF5C23-7E1E-D6A6-EDFC-178CF2F600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667763" y="5879409"/>
              <a:ext cx="1872554" cy="302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57111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A4745-F347-7861-10DC-D122B5146A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8001" y="2497563"/>
            <a:ext cx="2829599" cy="1296000"/>
          </a:xfrm>
        </p:spPr>
        <p:txBody>
          <a:bodyPr anchor="ctr" anchorCtr="0"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tekst</a:t>
            </a:r>
            <a:endParaRPr lang="da-DK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E8989B-9A16-50E4-7D47-65384E7BD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C36FF-AFD6-7D44-8962-6FE1276F40A0}" type="datetime1">
              <a:rPr lang="da-DK" smtClean="0"/>
              <a:t>10-09-2024</a:t>
            </a:fld>
            <a:endParaRPr lang="da-D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9B7696-F386-85E1-5AE5-009CC903C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FA0886-EA33-9E82-F3A0-22F6786F7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A4580-363A-0145-8839-19AD59045D19}" type="slidenum">
              <a:rPr lang="da-DK" smtClean="0"/>
              <a:t>‹nr.›</a:t>
            </a:fld>
            <a:endParaRPr lang="da-DK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74AFA96-16DB-33A8-37B3-DBB0E9662A8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319999" y="2230115"/>
            <a:ext cx="7068725" cy="1830897"/>
          </a:xfrm>
        </p:spPr>
        <p:txBody>
          <a:bodyPr anchor="ctr" anchorCtr="0"/>
          <a:lstStyle>
            <a:lvl1pPr marL="0" indent="0">
              <a:spcAft>
                <a:spcPts val="1000"/>
              </a:spcAft>
              <a:buNone/>
              <a:defRPr/>
            </a:lvl1pPr>
            <a:lvl2pPr>
              <a:spcAft>
                <a:spcPts val="1000"/>
              </a:spcAft>
              <a:defRPr/>
            </a:lvl2pPr>
            <a:lvl3pPr>
              <a:spcAft>
                <a:spcPts val="1000"/>
              </a:spcAft>
              <a:defRPr/>
            </a:lvl3pPr>
            <a:lvl4pPr>
              <a:spcAft>
                <a:spcPts val="1000"/>
              </a:spcAft>
              <a:defRPr/>
            </a:lvl4pPr>
            <a:lvl5pPr>
              <a:spcAft>
                <a:spcPts val="1000"/>
              </a:spcAft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D556C4B-90B5-6240-5313-67328033164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890456" y="6406624"/>
            <a:ext cx="2151694" cy="360000"/>
            <a:chOff x="3667763" y="5669175"/>
            <a:chExt cx="4320535" cy="722869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D2797EB0-65F3-1181-BC03-AF1862E54A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930902" y="5669175"/>
              <a:ext cx="2057396" cy="722869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5BC5595F-CB25-67FF-7D2C-D36B0F717D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667763" y="5879409"/>
              <a:ext cx="1872554" cy="302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1368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A4745-F347-7861-10DC-D122B5146A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0000" y="1861068"/>
            <a:ext cx="4862894" cy="1296000"/>
          </a:xfrm>
        </p:spPr>
        <p:txBody>
          <a:bodyPr anchor="b" anchorCtr="0"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tekst</a:t>
            </a:r>
            <a:endParaRPr lang="da-DK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E8989B-9A16-50E4-7D47-65384E7BD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C36FF-AFD6-7D44-8962-6FE1276F40A0}" type="datetime1">
              <a:rPr lang="da-DK" smtClean="0"/>
              <a:t>10-09-2024</a:t>
            </a:fld>
            <a:endParaRPr lang="da-D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9B7696-F386-85E1-5AE5-009CC903C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FA0886-EA33-9E82-F3A0-22F6786F7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A4580-363A-0145-8839-19AD59045D19}" type="slidenum">
              <a:rPr lang="da-DK" smtClean="0"/>
              <a:t>‹nr.›</a:t>
            </a:fld>
            <a:endParaRPr lang="da-DK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74AFA96-16DB-33A8-37B3-DBB0E9662A8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60000" y="3189338"/>
            <a:ext cx="7068725" cy="1830897"/>
          </a:xfrm>
        </p:spPr>
        <p:txBody>
          <a:bodyPr anchor="t" anchorCtr="0"/>
          <a:lstStyle>
            <a:lvl1pPr>
              <a:spcAft>
                <a:spcPts val="1000"/>
              </a:spcAft>
              <a:defRPr/>
            </a:lvl1pPr>
            <a:lvl2pPr>
              <a:spcAft>
                <a:spcPts val="1000"/>
              </a:spcAft>
              <a:defRPr/>
            </a:lvl2pPr>
            <a:lvl3pPr>
              <a:spcAft>
                <a:spcPts val="1000"/>
              </a:spcAft>
              <a:defRPr/>
            </a:lvl3pPr>
            <a:lvl4pPr>
              <a:spcAft>
                <a:spcPts val="1000"/>
              </a:spcAft>
              <a:defRPr/>
            </a:lvl4pPr>
            <a:lvl5pPr>
              <a:spcAft>
                <a:spcPts val="1000"/>
              </a:spcAft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D556C4B-90B5-6240-5313-67328033164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890456" y="6406624"/>
            <a:ext cx="2151694" cy="360000"/>
            <a:chOff x="3667763" y="5669175"/>
            <a:chExt cx="4320535" cy="722869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D2797EB0-65F3-1181-BC03-AF1862E54A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930902" y="5669175"/>
              <a:ext cx="2057396" cy="722869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5BC5595F-CB25-67FF-7D2C-D36B0F717D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667763" y="5879409"/>
              <a:ext cx="1872554" cy="302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4618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 re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9ECA7-3431-043C-1192-09DD6B30BB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49" y="995320"/>
            <a:ext cx="10556875" cy="2262974"/>
          </a:xfrm>
        </p:spPr>
        <p:txBody>
          <a:bodyPr anchor="ctr" anchorCtr="0"/>
          <a:lstStyle>
            <a:lvl1pPr algn="l">
              <a:lnSpc>
                <a:spcPts val="4800"/>
              </a:lnSpc>
              <a:defRPr sz="4000" cap="all" baseline="0"/>
            </a:lvl1pPr>
          </a:lstStyle>
          <a:p>
            <a:r>
              <a:rPr lang="en-GB" dirty="0"/>
              <a:t>CLICK TO EDIT MASTER TITLE STYLE</a:t>
            </a:r>
            <a:endParaRPr lang="da-DK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986D9755-8999-33D9-CC25-7402DF825670}"/>
              </a:ext>
            </a:extLst>
          </p:cNvPr>
          <p:cNvSpPr>
            <a:spLocks noGrp="1" noChangeAspect="1"/>
          </p:cNvSpPr>
          <p:nvPr>
            <p:ph type="pic" idx="10" hasCustomPrompt="1"/>
          </p:nvPr>
        </p:nvSpPr>
        <p:spPr>
          <a:xfrm>
            <a:off x="831849" y="3470275"/>
            <a:ext cx="1595610" cy="1800000"/>
          </a:xfr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t" anchorCtr="0"/>
          <a:lstStyle>
            <a:lvl1pPr marL="0" indent="0" algn="ctr">
              <a:lnSpc>
                <a:spcPct val="100000"/>
              </a:lnSpc>
              <a:buNone/>
              <a:defRPr sz="1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/>
              <a:t>Indsæt billede her ved klik på ikon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AC7F66B7-49C7-D577-AFD1-7354B8E30BAF}"/>
              </a:ext>
            </a:extLst>
          </p:cNvPr>
          <p:cNvSpPr>
            <a:spLocks noGrp="1" noChangeAspect="1"/>
          </p:cNvSpPr>
          <p:nvPr>
            <p:ph type="pic" idx="11" hasCustomPrompt="1"/>
          </p:nvPr>
        </p:nvSpPr>
        <p:spPr>
          <a:xfrm>
            <a:off x="3164502" y="3470275"/>
            <a:ext cx="1595610" cy="1800000"/>
          </a:xfr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t" anchorCtr="0"/>
          <a:lstStyle>
            <a:lvl1pPr marL="0" indent="0" algn="ctr">
              <a:lnSpc>
                <a:spcPct val="100000"/>
              </a:lnSpc>
              <a:buNone/>
              <a:defRPr sz="1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/>
              <a:t>Indsæt billede her ved klik på ikon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C986E0BE-F2D5-3630-ABC1-0C8E6C272A76}"/>
              </a:ext>
            </a:extLst>
          </p:cNvPr>
          <p:cNvSpPr>
            <a:spLocks noGrp="1" noChangeAspect="1"/>
          </p:cNvSpPr>
          <p:nvPr>
            <p:ph type="pic" idx="12" hasCustomPrompt="1"/>
          </p:nvPr>
        </p:nvSpPr>
        <p:spPr>
          <a:xfrm>
            <a:off x="5497156" y="3470275"/>
            <a:ext cx="1595610" cy="1800000"/>
          </a:xfr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t" anchorCtr="0"/>
          <a:lstStyle>
            <a:lvl1pPr marL="0" indent="0" algn="ctr">
              <a:lnSpc>
                <a:spcPct val="100000"/>
              </a:lnSpc>
              <a:buNone/>
              <a:defRPr sz="1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/>
              <a:t>Indsæt billede her ved klik på ikon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7696CBFA-E878-64FE-4C57-8247C2B6EB9F}"/>
              </a:ext>
            </a:extLst>
          </p:cNvPr>
          <p:cNvSpPr>
            <a:spLocks noGrp="1" noChangeAspect="1"/>
          </p:cNvSpPr>
          <p:nvPr>
            <p:ph type="pic" idx="13" hasCustomPrompt="1"/>
          </p:nvPr>
        </p:nvSpPr>
        <p:spPr>
          <a:xfrm>
            <a:off x="7829810" y="3470275"/>
            <a:ext cx="1595610" cy="1800000"/>
          </a:xfr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t" anchorCtr="0"/>
          <a:lstStyle>
            <a:lvl1pPr marL="0" indent="0" algn="ctr">
              <a:lnSpc>
                <a:spcPct val="100000"/>
              </a:lnSpc>
              <a:buNone/>
              <a:defRPr sz="1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/>
              <a:t>Indsæt billede her ved klik på ikon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2CDF6CD-0D93-F170-A213-6BDA780B577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164503" y="5470169"/>
            <a:ext cx="1598872" cy="614761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 sz="1300" b="0" baseline="0"/>
            </a:lvl1pPr>
            <a:lvl2pPr>
              <a:lnSpc>
                <a:spcPct val="100000"/>
              </a:lnSpc>
              <a:defRPr sz="1200" baseline="0"/>
            </a:lvl2pPr>
            <a:lvl3pPr>
              <a:lnSpc>
                <a:spcPct val="100000"/>
              </a:lnSpc>
              <a:defRPr sz="1200" baseline="0"/>
            </a:lvl3pPr>
            <a:lvl4pPr>
              <a:lnSpc>
                <a:spcPct val="100000"/>
              </a:lnSpc>
              <a:defRPr sz="1200" baseline="0"/>
            </a:lvl4pPr>
            <a:lvl5pPr>
              <a:lnSpc>
                <a:spcPct val="100000"/>
              </a:lnSpc>
              <a:defRPr sz="1200" baseline="0"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04F9B984-D91A-A710-71E8-D6A7AF109FB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497156" y="5470169"/>
            <a:ext cx="1598872" cy="614761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 sz="1300" b="0" baseline="0"/>
            </a:lvl1pPr>
            <a:lvl2pPr>
              <a:lnSpc>
                <a:spcPct val="100000"/>
              </a:lnSpc>
              <a:defRPr sz="1200" baseline="0"/>
            </a:lvl2pPr>
            <a:lvl3pPr>
              <a:lnSpc>
                <a:spcPct val="100000"/>
              </a:lnSpc>
              <a:defRPr sz="1200" baseline="0"/>
            </a:lvl3pPr>
            <a:lvl4pPr>
              <a:lnSpc>
                <a:spcPct val="100000"/>
              </a:lnSpc>
              <a:defRPr sz="1200" baseline="0"/>
            </a:lvl4pPr>
            <a:lvl5pPr>
              <a:lnSpc>
                <a:spcPct val="100000"/>
              </a:lnSpc>
              <a:defRPr sz="1200" baseline="0"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0E082E5D-ADEC-BE43-C5F1-5B9D55FF61F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829810" y="5470169"/>
            <a:ext cx="1598872" cy="614761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 sz="1300" b="0" baseline="0"/>
            </a:lvl1pPr>
            <a:lvl2pPr>
              <a:lnSpc>
                <a:spcPct val="100000"/>
              </a:lnSpc>
              <a:defRPr sz="1200" baseline="0"/>
            </a:lvl2pPr>
            <a:lvl3pPr>
              <a:lnSpc>
                <a:spcPct val="100000"/>
              </a:lnSpc>
              <a:defRPr sz="1200" baseline="0"/>
            </a:lvl3pPr>
            <a:lvl4pPr>
              <a:lnSpc>
                <a:spcPct val="100000"/>
              </a:lnSpc>
              <a:defRPr sz="1200" baseline="0"/>
            </a:lvl4pPr>
            <a:lvl5pPr>
              <a:lnSpc>
                <a:spcPct val="100000"/>
              </a:lnSpc>
              <a:defRPr sz="1200" baseline="0"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745631EE-12CC-83A3-3E40-E04C00114C3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31849" y="5470169"/>
            <a:ext cx="1598872" cy="614761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 sz="1300" b="0" baseline="0"/>
            </a:lvl1pPr>
            <a:lvl2pPr>
              <a:lnSpc>
                <a:spcPct val="100000"/>
              </a:lnSpc>
              <a:defRPr sz="1200" baseline="0"/>
            </a:lvl2pPr>
            <a:lvl3pPr>
              <a:lnSpc>
                <a:spcPct val="100000"/>
              </a:lnSpc>
              <a:defRPr sz="1200" baseline="0"/>
            </a:lvl3pPr>
            <a:lvl4pPr>
              <a:lnSpc>
                <a:spcPct val="100000"/>
              </a:lnSpc>
              <a:defRPr sz="1200" baseline="0"/>
            </a:lvl4pPr>
            <a:lvl5pPr>
              <a:lnSpc>
                <a:spcPct val="100000"/>
              </a:lnSpc>
              <a:defRPr sz="1200" baseline="0"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42EE20A-58C1-A614-B967-102F9DFE2BD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890456" y="6406624"/>
            <a:ext cx="2151694" cy="360000"/>
            <a:chOff x="3667763" y="5669175"/>
            <a:chExt cx="4320535" cy="722869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77A75633-7046-5E71-13DA-2CC106D6BD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930902" y="5669175"/>
              <a:ext cx="2057396" cy="722869"/>
            </a:xfrm>
            <a:prstGeom prst="rect">
              <a:avLst/>
            </a:prstGeom>
          </p:spPr>
        </p:pic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712AAB82-0B73-E84D-5162-098C65C297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667763" y="5879409"/>
              <a:ext cx="1872554" cy="302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336927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A6B179-2A47-2E0F-97C1-24A29C772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000" y="360000"/>
            <a:ext cx="10560725" cy="1296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B1F9AB-D73B-83C1-6D98-1663B89572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8000" y="1800000"/>
            <a:ext cx="10560725" cy="409809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/>
              <a:t>Click to edit Master text styles 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da-DK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B4EBB-249F-49A4-7B0A-765D5795B9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037000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07B64-337B-044A-B829-FCE4EA7BDDF3}" type="datetime1">
              <a:rPr lang="da-DK" smtClean="0"/>
              <a:t>10-09-2024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93EC1C-D9EC-9026-2397-1E1E318CFB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68522" y="6356350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E71437-40B3-A209-7769-9C14CB5B9E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000" y="6356350"/>
            <a:ext cx="101382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00FF7BAB-AF06-2A45-B53C-12C3107386D7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44452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708" r:id="rId2"/>
    <p:sldLayoutId id="2147483723" r:id="rId3"/>
    <p:sldLayoutId id="2147483689" r:id="rId4"/>
    <p:sldLayoutId id="2147483722" r:id="rId5"/>
    <p:sldLayoutId id="2147483721" r:id="rId6"/>
    <p:sldLayoutId id="2147483711" r:id="rId7"/>
    <p:sldLayoutId id="2147483724" r:id="rId8"/>
    <p:sldLayoutId id="2147483710" r:id="rId9"/>
    <p:sldLayoutId id="2147483700" r:id="rId10"/>
    <p:sldLayoutId id="2147483701" r:id="rId11"/>
    <p:sldLayoutId id="2147483706" r:id="rId12"/>
  </p:sldLayoutIdLst>
  <p:hf hdr="0" ftr="0" dt="0"/>
  <p:txStyles>
    <p:titleStyle>
      <a:lvl1pPr algn="l" defTabSz="914400" rtl="0" eaLnBrk="1" latinLnBrk="0" hangingPunct="1">
        <a:lnSpc>
          <a:spcPts val="48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ts val="2500"/>
        </a:lnSpc>
        <a:spcBef>
          <a:spcPts val="0"/>
        </a:spcBef>
        <a:buFont typeface="Arial" panose="020B0604020202020204" pitchFamily="34" charset="0"/>
        <a:buChar char="•"/>
        <a:defRPr sz="17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ts val="2500"/>
        </a:lnSpc>
        <a:spcBef>
          <a:spcPts val="0"/>
        </a:spcBef>
        <a:buFont typeface="Arial" panose="020B0604020202020204" pitchFamily="34" charset="0"/>
        <a:buChar char="•"/>
        <a:defRPr sz="17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ts val="2500"/>
        </a:lnSpc>
        <a:spcBef>
          <a:spcPts val="0"/>
        </a:spcBef>
        <a:buFont typeface="Arial" panose="020B0604020202020204" pitchFamily="34" charset="0"/>
        <a:buChar char="•"/>
        <a:defRPr sz="17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ts val="2500"/>
        </a:lnSpc>
        <a:spcBef>
          <a:spcPts val="0"/>
        </a:spcBef>
        <a:buFont typeface="Arial" panose="020B0604020202020204" pitchFamily="34" charset="0"/>
        <a:buChar char="•"/>
        <a:defRPr sz="17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180000" algn="l" defTabSz="914400" rtl="0" eaLnBrk="1" latinLnBrk="0" hangingPunct="1">
        <a:lnSpc>
          <a:spcPts val="2500"/>
        </a:lnSpc>
        <a:spcBef>
          <a:spcPts val="0"/>
        </a:spcBef>
        <a:buFont typeface="Arial" panose="020B0604020202020204" pitchFamily="34" charset="0"/>
        <a:buChar char="•"/>
        <a:defRPr sz="17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84" userDrawn="1">
          <p15:clr>
            <a:srgbClr val="F26B43"/>
          </p15:clr>
        </p15:guide>
        <p15:guide id="2" pos="506" userDrawn="1">
          <p15:clr>
            <a:srgbClr val="F26B43"/>
          </p15:clr>
        </p15:guide>
        <p15:guide id="3" pos="717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D4AC84A2-1546-96E9-09F6-C979FFD49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E7CB094-D9B2-C903-4EAB-51A425EDC1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A619A0B-2C14-C2C9-96E4-07683C5544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0690AC4-DCDA-4BCD-899D-7C51A3CDB718}" type="datetimeFigureOut">
              <a:rPr lang="da-DK" smtClean="0"/>
              <a:t>10-09-2024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C43C2E8-9929-3D93-E860-4A54A45D80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9054894-9EFB-4084-9496-5CCA5E638C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1756063-CDDA-4E25-9174-22624E25AC1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57846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4CF_918EED7F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2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1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2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6">
            <a:extLst>
              <a:ext uri="{FF2B5EF4-FFF2-40B4-BE49-F238E27FC236}">
                <a16:creationId xmlns:a16="http://schemas.microsoft.com/office/drawing/2014/main" id="{9DFB0D38-07E1-F6D0-4231-F05089BA57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24602" y="5669175"/>
            <a:ext cx="2057396" cy="722869"/>
          </a:xfrm>
          <a:prstGeom prst="rect">
            <a:avLst/>
          </a:prstGeom>
        </p:spPr>
      </p:pic>
      <p:pic>
        <p:nvPicPr>
          <p:cNvPr id="3" name="Billede 2" descr="Et billede, der indeholder Mobiltelefon, gadget, Transportabel kommunikationsenhed, Mobilenhed&#10;&#10;Automatisk genereret beskrivelse">
            <a:extLst>
              <a:ext uri="{FF2B5EF4-FFF2-40B4-BE49-F238E27FC236}">
                <a16:creationId xmlns:a16="http://schemas.microsoft.com/office/drawing/2014/main" id="{786CD762-7F52-A5BD-50A6-DB2D32750E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66" r="15120" b="4946"/>
          <a:stretch/>
        </p:blipFill>
        <p:spPr>
          <a:xfrm rot="20039969">
            <a:off x="9372725" y="3035252"/>
            <a:ext cx="2971636" cy="3796495"/>
          </a:xfrm>
          <a:prstGeom prst="rect">
            <a:avLst/>
          </a:prstGeom>
        </p:spPr>
      </p:pic>
      <p:cxnSp>
        <p:nvCxnSpPr>
          <p:cNvPr id="4" name="Lige forbindelse 3">
            <a:extLst>
              <a:ext uri="{FF2B5EF4-FFF2-40B4-BE49-F238E27FC236}">
                <a16:creationId xmlns:a16="http://schemas.microsoft.com/office/drawing/2014/main" id="{2A276A54-A140-5AAE-CF9A-C4AE0EB1D04C}"/>
              </a:ext>
            </a:extLst>
          </p:cNvPr>
          <p:cNvCxnSpPr>
            <a:cxnSpLocks/>
          </p:cNvCxnSpPr>
          <p:nvPr/>
        </p:nvCxnSpPr>
        <p:spPr>
          <a:xfrm flipV="1">
            <a:off x="419100" y="0"/>
            <a:ext cx="2166257" cy="1483533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Lige forbindelse 4">
            <a:extLst>
              <a:ext uri="{FF2B5EF4-FFF2-40B4-BE49-F238E27FC236}">
                <a16:creationId xmlns:a16="http://schemas.microsoft.com/office/drawing/2014/main" id="{941933A8-EF00-0680-7BD4-1C4023D1760F}"/>
              </a:ext>
            </a:extLst>
          </p:cNvPr>
          <p:cNvCxnSpPr>
            <a:cxnSpLocks/>
          </p:cNvCxnSpPr>
          <p:nvPr/>
        </p:nvCxnSpPr>
        <p:spPr>
          <a:xfrm>
            <a:off x="10744200" y="391886"/>
            <a:ext cx="1447800" cy="161652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Lige forbindelse 5">
            <a:extLst>
              <a:ext uri="{FF2B5EF4-FFF2-40B4-BE49-F238E27FC236}">
                <a16:creationId xmlns:a16="http://schemas.microsoft.com/office/drawing/2014/main" id="{E9A33AF2-8C94-3309-2AEB-333C29F7CCE5}"/>
              </a:ext>
            </a:extLst>
          </p:cNvPr>
          <p:cNvCxnSpPr>
            <a:cxnSpLocks/>
          </p:cNvCxnSpPr>
          <p:nvPr/>
        </p:nvCxnSpPr>
        <p:spPr>
          <a:xfrm>
            <a:off x="0" y="5007429"/>
            <a:ext cx="1268186" cy="138461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Billede 9" descr="Et billede, der indeholder tekst, Font/skrifttype, Grafik, grafisk design&#10;&#10;Automatisk genereret beskrivelse">
            <a:extLst>
              <a:ext uri="{FF2B5EF4-FFF2-40B4-BE49-F238E27FC236}">
                <a16:creationId xmlns:a16="http://schemas.microsoft.com/office/drawing/2014/main" id="{85E99065-E4B5-9D31-5EA3-DAED61D1D8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9439" y="5917330"/>
            <a:ext cx="1852882" cy="30312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93AC7C4-2897-5273-546E-C4C61BEC1500}"/>
              </a:ext>
            </a:extLst>
          </p:cNvPr>
          <p:cNvSpPr txBox="1">
            <a:spLocks/>
          </p:cNvSpPr>
          <p:nvPr/>
        </p:nvSpPr>
        <p:spPr>
          <a:xfrm>
            <a:off x="1532466" y="885636"/>
            <a:ext cx="9144000" cy="20268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48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da-DK" sz="6000" dirty="0"/>
              <a:t>Red barnets digitale </a:t>
            </a:r>
          </a:p>
          <a:p>
            <a:pPr algn="ctr">
              <a:lnSpc>
                <a:spcPct val="100000"/>
              </a:lnSpc>
            </a:pPr>
            <a:r>
              <a:rPr lang="da-DK" sz="6000" dirty="0"/>
              <a:t>konference 2024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D808F5D8-6478-74EB-A6E3-E465E46CBB2F}"/>
              </a:ext>
            </a:extLst>
          </p:cNvPr>
          <p:cNvSpPr txBox="1">
            <a:spLocks/>
          </p:cNvSpPr>
          <p:nvPr/>
        </p:nvSpPr>
        <p:spPr>
          <a:xfrm>
            <a:off x="1528233" y="3184337"/>
            <a:ext cx="9144000" cy="1655762"/>
          </a:xfrm>
          <a:prstGeom prst="rect">
            <a:avLst/>
          </a:prstGeom>
        </p:spPr>
        <p:txBody>
          <a:bodyPr/>
          <a:lstStyle>
            <a:lvl1pPr marL="180000" indent="-180000" algn="l" defTabSz="914400" rtl="0" eaLnBrk="1" latinLnBrk="0" hangingPunct="1">
              <a:lnSpc>
                <a:spcPts val="25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ts val="25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ts val="25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ts val="25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ts val="25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a-DK" sz="3500" dirty="0">
                <a:solidFill>
                  <a:schemeClr val="tx2"/>
                </a:solidFill>
                <a:latin typeface="+mj-lt"/>
              </a:rPr>
              <a:t>Når det ekstreme bliver normalt</a:t>
            </a:r>
          </a:p>
        </p:txBody>
      </p:sp>
    </p:spTree>
    <p:extLst>
      <p:ext uri="{BB962C8B-B14F-4D97-AF65-F5344CB8AC3E}">
        <p14:creationId xmlns:p14="http://schemas.microsoft.com/office/powerpoint/2010/main" val="4902907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50651-B84C-4B63-14CC-6F74D78508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326835"/>
            <a:ext cx="9710057" cy="2387600"/>
          </a:xfrm>
        </p:spPr>
        <p:txBody>
          <a:bodyPr/>
          <a:lstStyle/>
          <a:p>
            <a:pPr algn="l"/>
            <a:r>
              <a:rPr lang="da-DK" dirty="0">
                <a:solidFill>
                  <a:schemeClr val="tx2"/>
                </a:solidFill>
              </a:rPr>
              <a:t>Det må aldrig blive normalt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840909-E07F-9393-0172-5616CCDFB4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3107595"/>
            <a:ext cx="8226960" cy="642810"/>
          </a:xfrm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da-DK" sz="2000" b="1" dirty="0"/>
              <a:t>Børn og unges erfaringer med digitale krænkelser </a:t>
            </a:r>
            <a:br>
              <a:rPr lang="da-DK" sz="2000" b="1" dirty="0"/>
            </a:br>
            <a:r>
              <a:rPr lang="da-DK" sz="2000" b="1" dirty="0"/>
              <a:t>og ubehagelig oplevelser online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324FA2C8-2682-4EB7-7DC2-F118B6329D6F}"/>
              </a:ext>
            </a:extLst>
          </p:cNvPr>
          <p:cNvSpPr/>
          <p:nvPr/>
        </p:nvSpPr>
        <p:spPr>
          <a:xfrm>
            <a:off x="9750959" y="6321760"/>
            <a:ext cx="1165685" cy="418809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92000" tIns="192000" rIns="192000" bIns="192000" numCol="1" rtlCol="0" anchor="t" anchorCtr="0" compatLnSpc="1">
            <a:prstTxWarp prst="textNoShape">
              <a:avLst/>
            </a:prstTxWarp>
          </a:bodyPr>
          <a:lstStyle/>
          <a:p>
            <a:pPr algn="l" fontAlgn="base">
              <a:lnSpc>
                <a:spcPts val="1600"/>
              </a:lnSpc>
              <a:buClr>
                <a:srgbClr val="5F688C"/>
              </a:buClr>
            </a:pPr>
            <a:endParaRPr lang="da-DK" sz="1200" kern="800" spc="-11" dirty="0">
              <a:ea typeface="Inter" panose="020B0502030000000004" pitchFamily="34" charset="0"/>
              <a:cs typeface="Inter" panose="020B050203000000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354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pe 16">
            <a:extLst>
              <a:ext uri="{FF2B5EF4-FFF2-40B4-BE49-F238E27FC236}">
                <a16:creationId xmlns:a16="http://schemas.microsoft.com/office/drawing/2014/main" id="{A38F2FF5-1104-32F8-95C7-4FF2251AD186}"/>
              </a:ext>
            </a:extLst>
          </p:cNvPr>
          <p:cNvGrpSpPr/>
          <p:nvPr/>
        </p:nvGrpSpPr>
        <p:grpSpPr>
          <a:xfrm>
            <a:off x="1919952" y="1552368"/>
            <a:ext cx="7424073" cy="3753292"/>
            <a:chOff x="1919952" y="1552368"/>
            <a:chExt cx="7424073" cy="3753292"/>
          </a:xfrm>
        </p:grpSpPr>
        <p:sp>
          <p:nvSpPr>
            <p:cNvPr id="5" name="Tekstfelt 4">
              <a:extLst>
                <a:ext uri="{FF2B5EF4-FFF2-40B4-BE49-F238E27FC236}">
                  <a16:creationId xmlns:a16="http://schemas.microsoft.com/office/drawing/2014/main" id="{4C321542-209A-E4B7-A13C-5FF6EED7D0BC}"/>
                </a:ext>
              </a:extLst>
            </p:cNvPr>
            <p:cNvSpPr txBox="1"/>
            <p:nvPr/>
          </p:nvSpPr>
          <p:spPr>
            <a:xfrm>
              <a:off x="4648866" y="4227673"/>
              <a:ext cx="4379020" cy="1077987"/>
            </a:xfrm>
            <a:prstGeom prst="rect">
              <a:avLst/>
            </a:prstGeom>
            <a:noFill/>
          </p:spPr>
          <p:txBody>
            <a:bodyPr wrap="square" lIns="0" tIns="0" rIns="0" bIns="0" anchor="t">
              <a:noAutofit/>
            </a:bodyPr>
            <a:lstStyle/>
            <a:p>
              <a:pPr>
                <a:lnSpc>
                  <a:spcPct val="110000"/>
                </a:lnSpc>
              </a:pPr>
              <a:r>
                <a:rPr lang="da-DK" sz="2000" dirty="0"/>
                <a:t>af børn og unge har haft krænkende eller ubehagelige oplevelser online </a:t>
              </a:r>
            </a:p>
            <a:p>
              <a:r>
                <a:rPr lang="da-DK" sz="2000" dirty="0"/>
                <a:t>indenfor det sidste år.</a:t>
              </a:r>
            </a:p>
          </p:txBody>
        </p:sp>
        <p:sp>
          <p:nvSpPr>
            <p:cNvPr id="16" name="Tekstfelt 15">
              <a:extLst>
                <a:ext uri="{FF2B5EF4-FFF2-40B4-BE49-F238E27FC236}">
                  <a16:creationId xmlns:a16="http://schemas.microsoft.com/office/drawing/2014/main" id="{1E2E9717-5B59-A683-4465-535421157987}"/>
                </a:ext>
              </a:extLst>
            </p:cNvPr>
            <p:cNvSpPr txBox="1"/>
            <p:nvPr/>
          </p:nvSpPr>
          <p:spPr>
            <a:xfrm>
              <a:off x="1919952" y="1552368"/>
              <a:ext cx="7424073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20000">
                  <a:solidFill>
                    <a:schemeClr val="tx2"/>
                  </a:solidFill>
                  <a:latin typeface="+mj-lt"/>
                </a:rPr>
                <a:t>69%</a:t>
              </a:r>
            </a:p>
          </p:txBody>
        </p:sp>
      </p:grpSp>
      <p:pic>
        <p:nvPicPr>
          <p:cNvPr id="2" name="Graphic 13">
            <a:extLst>
              <a:ext uri="{FF2B5EF4-FFF2-40B4-BE49-F238E27FC236}">
                <a16:creationId xmlns:a16="http://schemas.microsoft.com/office/drawing/2014/main" id="{0541EF24-25B0-2522-5D76-043107EC59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17535" y="6406624"/>
            <a:ext cx="1024615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293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053409A-0C02-9DB0-235C-44C852673047}"/>
              </a:ext>
            </a:extLst>
          </p:cNvPr>
          <p:cNvGrpSpPr/>
          <p:nvPr/>
        </p:nvGrpSpPr>
        <p:grpSpPr>
          <a:xfrm>
            <a:off x="1371676" y="730411"/>
            <a:ext cx="10017049" cy="3802357"/>
            <a:chOff x="1574875" y="730411"/>
            <a:chExt cx="10017049" cy="3802357"/>
          </a:xfrm>
        </p:grpSpPr>
        <p:sp>
          <p:nvSpPr>
            <p:cNvPr id="5" name="Tekstfelt 4">
              <a:extLst>
                <a:ext uri="{FF2B5EF4-FFF2-40B4-BE49-F238E27FC236}">
                  <a16:creationId xmlns:a16="http://schemas.microsoft.com/office/drawing/2014/main" id="{4C321542-209A-E4B7-A13C-5FF6EED7D0BC}"/>
                </a:ext>
              </a:extLst>
            </p:cNvPr>
            <p:cNvSpPr txBox="1"/>
            <p:nvPr/>
          </p:nvSpPr>
          <p:spPr>
            <a:xfrm>
              <a:off x="5081148" y="2285999"/>
              <a:ext cx="6510776" cy="22467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a-DK" sz="2000" i="1" dirty="0">
                  <a:latin typeface="Lato (light)"/>
                  <a:cs typeface="Arial" panose="020B0604020202020204" pitchFamily="34" charset="0"/>
                </a:rPr>
                <a:t>“Jeg havde på et tidspunkt Snapchat. Hvor der var en </a:t>
              </a:r>
              <a:r>
                <a:rPr lang="da-DK" sz="2000" i="1" dirty="0" err="1">
                  <a:latin typeface="Lato (light)"/>
                  <a:cs typeface="Arial" panose="020B0604020202020204" pitchFamily="34" charset="0"/>
                </a:rPr>
                <a:t>random</a:t>
              </a:r>
              <a:r>
                <a:rPr lang="da-DK" sz="2000" i="1" dirty="0">
                  <a:latin typeface="Lato (light)"/>
                  <a:cs typeface="Arial" panose="020B0604020202020204" pitchFamily="34" charset="0"/>
                </a:rPr>
                <a:t> </a:t>
              </a:r>
              <a:br>
                <a:rPr lang="da-DK" sz="2000" i="1" dirty="0">
                  <a:latin typeface="Lato (light)"/>
                  <a:cs typeface="Arial" panose="020B0604020202020204" pitchFamily="34" charset="0"/>
                </a:rPr>
              </a:br>
              <a:r>
                <a:rPr lang="da-DK" sz="2000" i="1" dirty="0">
                  <a:latin typeface="Lato (light)"/>
                  <a:cs typeface="Arial" panose="020B0604020202020204" pitchFamily="34" charset="0"/>
                </a:rPr>
                <a:t>person, der addede mig, og så addede jeg personen tilbage, </a:t>
              </a:r>
              <a:br>
                <a:rPr lang="da-DK" sz="2000" i="1" dirty="0">
                  <a:latin typeface="Lato (light)"/>
                  <a:cs typeface="Arial" panose="020B0604020202020204" pitchFamily="34" charset="0"/>
                </a:rPr>
              </a:br>
              <a:r>
                <a:rPr lang="da-DK" sz="2000" i="1" dirty="0">
                  <a:latin typeface="Lato (light)"/>
                  <a:cs typeface="Arial" panose="020B0604020202020204" pitchFamily="34" charset="0"/>
                </a:rPr>
                <a:t>fordi jeg tænkte, det er sjovt nok. Og så kom der lige sådan </a:t>
              </a:r>
              <a:br>
                <a:rPr lang="da-DK" sz="2000" i="1" dirty="0">
                  <a:latin typeface="Lato (light)"/>
                  <a:cs typeface="Arial" panose="020B0604020202020204" pitchFamily="34" charset="0"/>
                </a:rPr>
              </a:br>
              <a:r>
                <a:rPr lang="da-DK" sz="2000" i="1" dirty="0">
                  <a:latin typeface="Lato (light)"/>
                  <a:cs typeface="Arial" panose="020B0604020202020204" pitchFamily="34" charset="0"/>
                </a:rPr>
                <a:t>lidt ubehagelige billeder op. Sådan nogle nøgenbilleder og </a:t>
              </a:r>
              <a:br>
                <a:rPr lang="da-DK" sz="2000" i="1" dirty="0">
                  <a:latin typeface="Lato (light)"/>
                  <a:cs typeface="Arial" panose="020B0604020202020204" pitchFamily="34" charset="0"/>
                </a:rPr>
              </a:br>
              <a:r>
                <a:rPr lang="da-DK" sz="2000" i="1" dirty="0">
                  <a:latin typeface="Lato (light)"/>
                  <a:cs typeface="Arial" panose="020B0604020202020204" pitchFamily="34" charset="0"/>
                </a:rPr>
                <a:t>sådan noget”</a:t>
              </a:r>
              <a:br>
                <a:rPr lang="da-DK" sz="2000" i="1" dirty="0">
                  <a:effectLst/>
                  <a:latin typeface="Lato (light)"/>
                  <a:ea typeface="Aptos" panose="020B0004020202020204" pitchFamily="34" charset="0"/>
                  <a:cs typeface="Arial" panose="020B0604020202020204" pitchFamily="34" charset="0"/>
                </a:rPr>
              </a:br>
              <a:br>
                <a:rPr lang="da-DK" sz="2000" i="1" dirty="0">
                  <a:effectLst/>
                  <a:latin typeface="Lato (light)"/>
                  <a:ea typeface="Aptos" panose="020B0004020202020204" pitchFamily="34" charset="0"/>
                  <a:cs typeface="Arial" panose="020B0604020202020204" pitchFamily="34" charset="0"/>
                </a:rPr>
              </a:br>
              <a:r>
                <a:rPr lang="da-DK" sz="2000" i="1" dirty="0">
                  <a:latin typeface="Lato (light)"/>
                  <a:ea typeface="Aptos" panose="020B0004020202020204" pitchFamily="34" charset="0"/>
                  <a:cs typeface="Arial" panose="020B0604020202020204" pitchFamily="34" charset="0"/>
                </a:rPr>
                <a:t>Pige</a:t>
              </a:r>
              <a:r>
                <a:rPr lang="da-DK" sz="2000" i="1" dirty="0">
                  <a:effectLst/>
                  <a:latin typeface="Lato (light)"/>
                  <a:ea typeface="Aptos" panose="020B0004020202020204" pitchFamily="34" charset="0"/>
                  <a:cs typeface="Arial" panose="020B0604020202020204" pitchFamily="34" charset="0"/>
                </a:rPr>
                <a:t>, 16 år</a:t>
              </a:r>
              <a:endParaRPr lang="da-DK" sz="2000" i="1" dirty="0">
                <a:latin typeface="Lato (light)"/>
              </a:endParaRPr>
            </a:p>
          </p:txBody>
        </p:sp>
        <p:pic>
          <p:nvPicPr>
            <p:cNvPr id="7" name="Billede 6" descr="Et billede, der indeholder Grafik, grafisk design, skærmbillede, Font/skrifttype&#10;&#10;Automatisk genereret beskrivelse">
              <a:extLst>
                <a:ext uri="{FF2B5EF4-FFF2-40B4-BE49-F238E27FC236}">
                  <a16:creationId xmlns:a16="http://schemas.microsoft.com/office/drawing/2014/main" id="{00AF78E6-FD87-AA82-9082-78B2086C9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74875" y="730411"/>
              <a:ext cx="4499018" cy="3111177"/>
            </a:xfrm>
            <a:prstGeom prst="rect">
              <a:avLst/>
            </a:prstGeom>
          </p:spPr>
        </p:pic>
      </p:grpSp>
      <p:pic>
        <p:nvPicPr>
          <p:cNvPr id="3" name="Graphic 13">
            <a:extLst>
              <a:ext uri="{FF2B5EF4-FFF2-40B4-BE49-F238E27FC236}">
                <a16:creationId xmlns:a16="http://schemas.microsoft.com/office/drawing/2014/main" id="{7F7EA979-E8CC-9562-3165-D742AC780F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17535" y="6406624"/>
            <a:ext cx="1024615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0803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lede 18" descr="Et billede, der indeholder tekst, skærmbillede, Font/skrifttype, design&#10;&#10;Automatisk genereret beskrivelse">
            <a:extLst>
              <a:ext uri="{FF2B5EF4-FFF2-40B4-BE49-F238E27FC236}">
                <a16:creationId xmlns:a16="http://schemas.microsoft.com/office/drawing/2014/main" id="{A61BD90F-7896-8569-30FF-236192542A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1054"/>
          <a:stretch/>
        </p:blipFill>
        <p:spPr>
          <a:xfrm>
            <a:off x="-656770" y="-528097"/>
            <a:ext cx="14123197" cy="6768000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6278F0CB-88CB-2EE3-D487-D0C68E222D08}"/>
              </a:ext>
            </a:extLst>
          </p:cNvPr>
          <p:cNvSpPr/>
          <p:nvPr/>
        </p:nvSpPr>
        <p:spPr>
          <a:xfrm>
            <a:off x="1914526" y="720315"/>
            <a:ext cx="9971190" cy="64184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92000" tIns="192000" rIns="192000" bIns="192000" numCol="1" rtlCol="0" anchor="t" anchorCtr="0" compatLnSpc="1">
            <a:prstTxWarp prst="textNoShape">
              <a:avLst/>
            </a:prstTxWarp>
          </a:bodyPr>
          <a:lstStyle/>
          <a:p>
            <a:pPr algn="l" fontAlgn="base">
              <a:lnSpc>
                <a:spcPts val="1600"/>
              </a:lnSpc>
              <a:buClr>
                <a:srgbClr val="5F688C"/>
              </a:buClr>
            </a:pPr>
            <a:endParaRPr lang="da-DK" sz="1200" kern="800" spc="-11">
              <a:ea typeface="Inter" panose="020B0502030000000004" pitchFamily="34" charset="0"/>
              <a:cs typeface="Inter" panose="020B0502030000000004" pitchFamily="34" charset="0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5B9C5BE0-26D1-947C-9238-C357BAB2980E}"/>
              </a:ext>
            </a:extLst>
          </p:cNvPr>
          <p:cNvSpPr/>
          <p:nvPr/>
        </p:nvSpPr>
        <p:spPr>
          <a:xfrm>
            <a:off x="292232" y="4853989"/>
            <a:ext cx="8494581" cy="64184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92000" tIns="192000" rIns="192000" bIns="192000" numCol="1" rtlCol="0" anchor="t" anchorCtr="0" compatLnSpc="1">
            <a:prstTxWarp prst="textNoShape">
              <a:avLst/>
            </a:prstTxWarp>
          </a:bodyPr>
          <a:lstStyle/>
          <a:p>
            <a:pPr algn="l" fontAlgn="base">
              <a:lnSpc>
                <a:spcPts val="1600"/>
              </a:lnSpc>
              <a:buClr>
                <a:srgbClr val="5F688C"/>
              </a:buClr>
            </a:pPr>
            <a:endParaRPr lang="da-DK" sz="1200" kern="800" spc="-11">
              <a:ea typeface="Inter" panose="020B0502030000000004" pitchFamily="34" charset="0"/>
              <a:cs typeface="Inter" panose="020B0502030000000004" pitchFamily="34" charset="0"/>
            </a:endParaRPr>
          </a:p>
        </p:txBody>
      </p:sp>
      <p:pic>
        <p:nvPicPr>
          <p:cNvPr id="3" name="Graphic 13">
            <a:extLst>
              <a:ext uri="{FF2B5EF4-FFF2-40B4-BE49-F238E27FC236}">
                <a16:creationId xmlns:a16="http://schemas.microsoft.com/office/drawing/2014/main" id="{0371A039-CA76-A5D0-D016-92E759B5C0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17535" y="6406624"/>
            <a:ext cx="1024615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419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>
            <a:extLst>
              <a:ext uri="{FF2B5EF4-FFF2-40B4-BE49-F238E27FC236}">
                <a16:creationId xmlns:a16="http://schemas.microsoft.com/office/drawing/2014/main" id="{6D8893BA-113B-334E-A043-FC446E3A3075}"/>
              </a:ext>
            </a:extLst>
          </p:cNvPr>
          <p:cNvSpPr txBox="1"/>
          <p:nvPr/>
        </p:nvSpPr>
        <p:spPr>
          <a:xfrm>
            <a:off x="803275" y="770965"/>
            <a:ext cx="599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VREDE</a:t>
            </a:r>
            <a:endParaRPr lang="da-DK" sz="2800" b="1">
              <a:solidFill>
                <a:srgbClr val="FF0000"/>
              </a:solidFill>
            </a:endParaRP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CDEA9C13-E769-CF59-49A9-A56EB102B551}"/>
              </a:ext>
            </a:extLst>
          </p:cNvPr>
          <p:cNvSpPr txBox="1"/>
          <p:nvPr/>
        </p:nvSpPr>
        <p:spPr>
          <a:xfrm>
            <a:off x="1226608" y="1731205"/>
            <a:ext cx="599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ONDT I MAVEN</a:t>
            </a:r>
            <a:endParaRPr lang="da-DK" sz="2800" b="1">
              <a:solidFill>
                <a:srgbClr val="FF0000"/>
              </a:solidFill>
            </a:endParaRP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056D2B2A-AF90-235B-777C-7F671EB8B5FA}"/>
              </a:ext>
            </a:extLst>
          </p:cNvPr>
          <p:cNvSpPr txBox="1"/>
          <p:nvPr/>
        </p:nvSpPr>
        <p:spPr>
          <a:xfrm>
            <a:off x="2835275" y="2694880"/>
            <a:ext cx="599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YDMYGELSE</a:t>
            </a:r>
            <a:endParaRPr lang="da-DK" sz="2800" b="1">
              <a:solidFill>
                <a:srgbClr val="FF0000"/>
              </a:solidFill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95197C6-7D34-C8A1-9180-AA4D5914DA33}"/>
              </a:ext>
            </a:extLst>
          </p:cNvPr>
          <p:cNvSpPr txBox="1"/>
          <p:nvPr/>
        </p:nvSpPr>
        <p:spPr>
          <a:xfrm>
            <a:off x="4223808" y="3658555"/>
            <a:ext cx="599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FØLELSE AF AT VÆRE ALENE</a:t>
            </a:r>
            <a:endParaRPr lang="da-DK" sz="2800" b="1">
              <a:solidFill>
                <a:srgbClr val="FF0000"/>
              </a:solidFill>
            </a:endParaRP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671670D4-D532-2D84-D415-FB6666C651E8}"/>
              </a:ext>
            </a:extLst>
          </p:cNvPr>
          <p:cNvSpPr txBox="1"/>
          <p:nvPr/>
        </p:nvSpPr>
        <p:spPr>
          <a:xfrm>
            <a:off x="6933142" y="4622230"/>
            <a:ext cx="599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KONCENTRATIONSBESVÆR</a:t>
            </a:r>
            <a:endParaRPr lang="da-DK" sz="2800" b="1">
              <a:solidFill>
                <a:srgbClr val="FF0000"/>
              </a:solidFill>
            </a:endParaRPr>
          </a:p>
        </p:txBody>
      </p:sp>
      <p:pic>
        <p:nvPicPr>
          <p:cNvPr id="2" name="Graphic 13">
            <a:extLst>
              <a:ext uri="{FF2B5EF4-FFF2-40B4-BE49-F238E27FC236}">
                <a16:creationId xmlns:a16="http://schemas.microsoft.com/office/drawing/2014/main" id="{654D14B2-C2B4-16AC-8C1F-BDCD20D331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17535" y="6406624"/>
            <a:ext cx="1024615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984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felt 9">
            <a:extLst>
              <a:ext uri="{FF2B5EF4-FFF2-40B4-BE49-F238E27FC236}">
                <a16:creationId xmlns:a16="http://schemas.microsoft.com/office/drawing/2014/main" id="{FC445F71-3C95-8430-28B0-D74364D3CA11}"/>
              </a:ext>
            </a:extLst>
          </p:cNvPr>
          <p:cNvSpPr txBox="1"/>
          <p:nvPr/>
        </p:nvSpPr>
        <p:spPr>
          <a:xfrm>
            <a:off x="4674169" y="4212000"/>
            <a:ext cx="4803820" cy="696281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da-DK" sz="2000" dirty="0"/>
              <a:t>svarer, at de ikke gjorde noget, da de havde den ubehagelige oplevelse</a:t>
            </a:r>
            <a:r>
              <a:rPr lang="da-DK" sz="2000" dirty="0">
                <a:latin typeface="Arial" panose="020B0604020202020204" pitchFamily="34" charset="0"/>
              </a:rPr>
              <a:t>.</a:t>
            </a:r>
            <a:endParaRPr lang="da-DK" sz="2000" dirty="0"/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DF311F10-C9A3-56D5-7CBD-D30C68908C2C}"/>
              </a:ext>
            </a:extLst>
          </p:cNvPr>
          <p:cNvSpPr txBox="1"/>
          <p:nvPr/>
        </p:nvSpPr>
        <p:spPr>
          <a:xfrm>
            <a:off x="2094121" y="1552368"/>
            <a:ext cx="7424073" cy="31700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20000" dirty="0">
                <a:solidFill>
                  <a:schemeClr val="tx2"/>
                </a:solidFill>
                <a:latin typeface="+mj-lt"/>
              </a:rPr>
              <a:t>32%</a:t>
            </a:r>
          </a:p>
        </p:txBody>
      </p:sp>
      <p:pic>
        <p:nvPicPr>
          <p:cNvPr id="2" name="Graphic 13">
            <a:extLst>
              <a:ext uri="{FF2B5EF4-FFF2-40B4-BE49-F238E27FC236}">
                <a16:creationId xmlns:a16="http://schemas.microsoft.com/office/drawing/2014/main" id="{BF6DBA27-7BC8-C7C8-7AC4-03B09B6A19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17535" y="6406624"/>
            <a:ext cx="1024615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4919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felt 9">
            <a:extLst>
              <a:ext uri="{FF2B5EF4-FFF2-40B4-BE49-F238E27FC236}">
                <a16:creationId xmlns:a16="http://schemas.microsoft.com/office/drawing/2014/main" id="{FC445F71-3C95-8430-28B0-D74364D3CA11}"/>
              </a:ext>
            </a:extLst>
          </p:cNvPr>
          <p:cNvSpPr txBox="1"/>
          <p:nvPr/>
        </p:nvSpPr>
        <p:spPr>
          <a:xfrm>
            <a:off x="2169877" y="3564000"/>
            <a:ext cx="3019601" cy="1323439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r>
              <a:rPr lang="da-DK" sz="2000"/>
              <a:t>har oplevet at få delt private eller intime billeder uden samtykke.</a:t>
            </a:r>
          </a:p>
          <a:p>
            <a:endParaRPr lang="da-DK" sz="2000">
              <a:cs typeface="Arial"/>
            </a:endParaRP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DF311F10-C9A3-56D5-7CBD-D30C68908C2C}"/>
              </a:ext>
            </a:extLst>
          </p:cNvPr>
          <p:cNvSpPr txBox="1"/>
          <p:nvPr/>
        </p:nvSpPr>
        <p:spPr>
          <a:xfrm>
            <a:off x="2170115" y="1984143"/>
            <a:ext cx="2430914" cy="1692771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da-DK" sz="11000">
                <a:solidFill>
                  <a:schemeClr val="tx2"/>
                </a:solidFill>
                <a:latin typeface="+mj-lt"/>
              </a:rPr>
              <a:t>9%</a:t>
            </a:r>
          </a:p>
        </p:txBody>
      </p:sp>
      <p:pic>
        <p:nvPicPr>
          <p:cNvPr id="5" name="Billede 4" descr="Et billede, der indeholder symbol, Grafik, design&#10;&#10;Beskrivelsen er genereret automatisk">
            <a:extLst>
              <a:ext uri="{FF2B5EF4-FFF2-40B4-BE49-F238E27FC236}">
                <a16:creationId xmlns:a16="http://schemas.microsoft.com/office/drawing/2014/main" id="{554E18E5-9D51-F17D-A676-FAAD8CCFA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058" y="1965187"/>
            <a:ext cx="1759618" cy="1523988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B8696D7E-AA0F-53F5-BE69-0CDFBDCD93E9}"/>
              </a:ext>
            </a:extLst>
          </p:cNvPr>
          <p:cNvSpPr txBox="1"/>
          <p:nvPr/>
        </p:nvSpPr>
        <p:spPr>
          <a:xfrm>
            <a:off x="6444057" y="3564000"/>
            <a:ext cx="3483709" cy="1324209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r>
              <a:rPr lang="en-US" sz="2000" kern="100">
                <a:cs typeface="Arial"/>
              </a:rPr>
              <a:t>Private </a:t>
            </a:r>
            <a:r>
              <a:rPr lang="en-US" sz="2000" kern="100" err="1">
                <a:cs typeface="Arial"/>
              </a:rPr>
              <a:t>eller</a:t>
            </a:r>
            <a:r>
              <a:rPr lang="en-US" sz="2000" kern="100">
                <a:cs typeface="Arial"/>
              </a:rPr>
              <a:t> intime </a:t>
            </a:r>
            <a:r>
              <a:rPr lang="en-US" sz="2000" kern="100" err="1">
                <a:cs typeface="Arial"/>
              </a:rPr>
              <a:t>billeder</a:t>
            </a:r>
            <a:r>
              <a:rPr lang="en-US" sz="2000" kern="100">
                <a:cs typeface="Arial"/>
              </a:rPr>
              <a:t> </a:t>
            </a:r>
            <a:r>
              <a:rPr lang="en-US" sz="2000" kern="100" err="1">
                <a:cs typeface="Arial"/>
              </a:rPr>
              <a:t>og</a:t>
            </a:r>
            <a:r>
              <a:rPr lang="en-US" sz="2000" kern="100">
                <a:cs typeface="Arial"/>
              </a:rPr>
              <a:t> </a:t>
            </a:r>
            <a:r>
              <a:rPr lang="en-US" sz="2000" kern="100" err="1">
                <a:cs typeface="Arial"/>
              </a:rPr>
              <a:t>videoer</a:t>
            </a:r>
            <a:r>
              <a:rPr lang="en-US" sz="2000" kern="100">
                <a:cs typeface="Arial"/>
              </a:rPr>
              <a:t> </a:t>
            </a:r>
            <a:r>
              <a:rPr lang="en-US" sz="2000" kern="100" err="1">
                <a:cs typeface="Arial"/>
              </a:rPr>
              <a:t>bliver</a:t>
            </a:r>
            <a:r>
              <a:rPr lang="en-US" sz="2000" kern="100">
                <a:cs typeface="Arial"/>
              </a:rPr>
              <a:t> </a:t>
            </a:r>
            <a:r>
              <a:rPr lang="en-US" sz="2000" kern="100" err="1">
                <a:cs typeface="Arial"/>
              </a:rPr>
              <a:t>i</a:t>
            </a:r>
            <a:r>
              <a:rPr lang="en-US" sz="2000" kern="100">
                <a:cs typeface="Arial"/>
              </a:rPr>
              <a:t> vid </a:t>
            </a:r>
            <a:r>
              <a:rPr lang="en-US" sz="2000" kern="100" err="1">
                <a:cs typeface="Arial"/>
              </a:rPr>
              <a:t>udstrækning</a:t>
            </a:r>
            <a:r>
              <a:rPr lang="en-US" sz="2000" kern="100">
                <a:cs typeface="Arial"/>
              </a:rPr>
              <a:t> delt </a:t>
            </a:r>
            <a:r>
              <a:rPr lang="en-US" sz="2000" kern="100" err="1">
                <a:cs typeface="Arial"/>
              </a:rPr>
              <a:t>af</a:t>
            </a:r>
            <a:r>
              <a:rPr lang="en-US" sz="2000" kern="100">
                <a:cs typeface="Arial"/>
              </a:rPr>
              <a:t> </a:t>
            </a:r>
            <a:r>
              <a:rPr lang="en-US" sz="2000" kern="100" err="1">
                <a:cs typeface="Arial"/>
              </a:rPr>
              <a:t>børn</a:t>
            </a:r>
            <a:r>
              <a:rPr lang="en-US" sz="2000" kern="100">
                <a:cs typeface="Arial"/>
              </a:rPr>
              <a:t> </a:t>
            </a:r>
            <a:r>
              <a:rPr lang="en-US" sz="2000" kern="100" err="1">
                <a:cs typeface="Arial"/>
              </a:rPr>
              <a:t>og</a:t>
            </a:r>
            <a:r>
              <a:rPr lang="en-US" sz="2000" kern="100">
                <a:cs typeface="Arial"/>
              </a:rPr>
              <a:t> </a:t>
            </a:r>
            <a:r>
              <a:rPr lang="en-US" sz="2000" kern="100" err="1">
                <a:cs typeface="Arial"/>
              </a:rPr>
              <a:t>unge</a:t>
            </a:r>
            <a:r>
              <a:rPr lang="en-US" sz="2000" kern="100">
                <a:cs typeface="Arial"/>
              </a:rPr>
              <a:t>, man </a:t>
            </a:r>
            <a:r>
              <a:rPr lang="en-US" sz="2000" kern="100" err="1">
                <a:cs typeface="Arial"/>
              </a:rPr>
              <a:t>kender</a:t>
            </a:r>
            <a:r>
              <a:rPr lang="en-US" sz="2000" kern="100">
                <a:cs typeface="Arial"/>
              </a:rPr>
              <a:t> </a:t>
            </a:r>
            <a:r>
              <a:rPr lang="en-US" sz="2000" kern="100" err="1">
                <a:cs typeface="Arial"/>
              </a:rPr>
              <a:t>i</a:t>
            </a:r>
            <a:r>
              <a:rPr lang="en-US" sz="2000" kern="100">
                <a:cs typeface="Arial"/>
              </a:rPr>
              <a:t> </a:t>
            </a:r>
            <a:r>
              <a:rPr lang="en-US" sz="2000" kern="100" err="1">
                <a:cs typeface="Arial"/>
              </a:rPr>
              <a:t>forvejen</a:t>
            </a:r>
            <a:r>
              <a:rPr lang="en-US" sz="2000" kern="100">
                <a:cs typeface="Arial"/>
              </a:rPr>
              <a:t>.</a:t>
            </a:r>
          </a:p>
        </p:txBody>
      </p:sp>
      <p:pic>
        <p:nvPicPr>
          <p:cNvPr id="2" name="Graphic 13">
            <a:extLst>
              <a:ext uri="{FF2B5EF4-FFF2-40B4-BE49-F238E27FC236}">
                <a16:creationId xmlns:a16="http://schemas.microsoft.com/office/drawing/2014/main" id="{84A25F70-6120-A3C9-5E21-525CA77DBA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17535" y="6406624"/>
            <a:ext cx="1024615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055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felt 9">
            <a:extLst>
              <a:ext uri="{FF2B5EF4-FFF2-40B4-BE49-F238E27FC236}">
                <a16:creationId xmlns:a16="http://schemas.microsoft.com/office/drawing/2014/main" id="{FC445F71-3C95-8430-28B0-D74364D3CA11}"/>
              </a:ext>
            </a:extLst>
          </p:cNvPr>
          <p:cNvSpPr txBox="1"/>
          <p:nvPr/>
        </p:nvSpPr>
        <p:spPr>
          <a:xfrm>
            <a:off x="2174247" y="3564000"/>
            <a:ext cx="3645981" cy="1340623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r>
              <a:rPr lang="da-DK" sz="2000"/>
              <a:t>har oplevet at blive truet eller afpresset online. Det er næsten en fordobling siden 2021.</a:t>
            </a:r>
          </a:p>
          <a:p>
            <a:endParaRPr lang="da-DK" sz="2000">
              <a:latin typeface="Aptos"/>
              <a:cs typeface="Arial"/>
            </a:endParaRP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DF311F10-C9A3-56D5-7CBD-D30C68908C2C}"/>
              </a:ext>
            </a:extLst>
          </p:cNvPr>
          <p:cNvSpPr txBox="1"/>
          <p:nvPr/>
        </p:nvSpPr>
        <p:spPr>
          <a:xfrm>
            <a:off x="2174247" y="1997249"/>
            <a:ext cx="2818667" cy="1692771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da-DK" sz="11000">
                <a:solidFill>
                  <a:schemeClr val="tx2"/>
                </a:solidFill>
                <a:latin typeface="+mj-lt"/>
              </a:rPr>
              <a:t>10%</a:t>
            </a:r>
          </a:p>
        </p:txBody>
      </p:sp>
      <p:pic>
        <p:nvPicPr>
          <p:cNvPr id="2" name="Billede 1" descr="Et billede, der indeholder symbol, Grafik, design&#10;&#10;Beskrivelsen er genereret automatisk">
            <a:extLst>
              <a:ext uri="{FF2B5EF4-FFF2-40B4-BE49-F238E27FC236}">
                <a16:creationId xmlns:a16="http://schemas.microsoft.com/office/drawing/2014/main" id="{3BF61543-8C24-E803-9946-88A9AB3929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7451" y="1997249"/>
            <a:ext cx="1759618" cy="1523988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B07BCEE0-847E-F1F6-7A6C-9EF1B721430D}"/>
              </a:ext>
            </a:extLst>
          </p:cNvPr>
          <p:cNvSpPr txBox="1"/>
          <p:nvPr/>
        </p:nvSpPr>
        <p:spPr>
          <a:xfrm>
            <a:off x="6371774" y="3564000"/>
            <a:ext cx="438573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000" err="1"/>
              <a:t>Trusler</a:t>
            </a:r>
            <a:r>
              <a:rPr lang="en-US" sz="2000"/>
              <a:t> </a:t>
            </a:r>
            <a:r>
              <a:rPr lang="en-US" sz="2000" err="1"/>
              <a:t>og</a:t>
            </a:r>
            <a:r>
              <a:rPr lang="en-US" sz="2000"/>
              <a:t> </a:t>
            </a:r>
            <a:r>
              <a:rPr lang="en-US" sz="2000" err="1"/>
              <a:t>afpresning</a:t>
            </a:r>
            <a:r>
              <a:rPr lang="en-US" sz="2000"/>
              <a:t> </a:t>
            </a:r>
            <a:r>
              <a:rPr lang="en-US" sz="2000" err="1"/>
              <a:t>kommer</a:t>
            </a:r>
            <a:r>
              <a:rPr lang="en-US" sz="2000"/>
              <a:t> </a:t>
            </a:r>
            <a:r>
              <a:rPr lang="en-US" sz="2000" err="1"/>
              <a:t>typisk</a:t>
            </a:r>
            <a:r>
              <a:rPr lang="en-US" sz="2000"/>
              <a:t> </a:t>
            </a:r>
            <a:r>
              <a:rPr lang="en-US" sz="2000" err="1"/>
              <a:t>fra</a:t>
            </a:r>
            <a:r>
              <a:rPr lang="en-US" sz="2000"/>
              <a:t> </a:t>
            </a:r>
            <a:r>
              <a:rPr lang="en-US" sz="2000" err="1"/>
              <a:t>nogen</a:t>
            </a:r>
            <a:r>
              <a:rPr lang="en-US" sz="2000"/>
              <a:t>, </a:t>
            </a:r>
            <a:r>
              <a:rPr lang="en-US" sz="2000" err="1"/>
              <a:t>som</a:t>
            </a:r>
            <a:r>
              <a:rPr lang="en-US" sz="2000"/>
              <a:t> </a:t>
            </a:r>
            <a:r>
              <a:rPr lang="en-US" sz="2000" err="1"/>
              <a:t>børnene</a:t>
            </a:r>
            <a:r>
              <a:rPr lang="en-US" sz="2000"/>
              <a:t> </a:t>
            </a:r>
            <a:r>
              <a:rPr lang="en-US" sz="2000" err="1"/>
              <a:t>og</a:t>
            </a:r>
            <a:r>
              <a:rPr lang="en-US" sz="2000"/>
              <a:t> de </a:t>
            </a:r>
            <a:r>
              <a:rPr lang="en-US" sz="2000" err="1"/>
              <a:t>unge</a:t>
            </a:r>
            <a:r>
              <a:rPr lang="en-US" sz="2000"/>
              <a:t> </a:t>
            </a:r>
            <a:r>
              <a:rPr lang="en-US" sz="2000" err="1"/>
              <a:t>ikke</a:t>
            </a:r>
            <a:r>
              <a:rPr lang="en-US" sz="2000"/>
              <a:t> </a:t>
            </a:r>
            <a:r>
              <a:rPr lang="en-US" sz="2000" err="1"/>
              <a:t>ved</a:t>
            </a:r>
            <a:r>
              <a:rPr lang="en-US" sz="2000"/>
              <a:t> </a:t>
            </a:r>
            <a:r>
              <a:rPr lang="en-US" sz="2000" err="1"/>
              <a:t>hvem</a:t>
            </a:r>
            <a:r>
              <a:rPr lang="en-US" sz="2000"/>
              <a:t> er.</a:t>
            </a:r>
          </a:p>
        </p:txBody>
      </p:sp>
      <p:pic>
        <p:nvPicPr>
          <p:cNvPr id="3" name="Graphic 13">
            <a:extLst>
              <a:ext uri="{FF2B5EF4-FFF2-40B4-BE49-F238E27FC236}">
                <a16:creationId xmlns:a16="http://schemas.microsoft.com/office/drawing/2014/main" id="{88A2B024-A132-239B-19CF-BF5EA340E1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017535" y="6406624"/>
            <a:ext cx="1024615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063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  <p:extLst>
    <p:ext uri="{6950BFC3-D8DA-4A85-94F7-54DA5524770B}">
      <p188:commentRel xmlns:p188="http://schemas.microsoft.com/office/powerpoint/2018/8/main" r:id="rId3"/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1E7392-EE1F-E9D3-6C28-53B1B2E4EB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F4E13E9-FBFA-20BF-E0DF-C753EEBDA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solidFill>
                  <a:schemeClr val="tx2"/>
                </a:solidFill>
              </a:rPr>
              <a:t>Hvert fjerde barn og ung har prøvet </a:t>
            </a:r>
            <a:r>
              <a:rPr lang="da-DK" dirty="0"/>
              <a:t>at blive kontaktet af en fremmed voksen på nettet</a:t>
            </a:r>
          </a:p>
        </p:txBody>
      </p:sp>
      <p:sp>
        <p:nvSpPr>
          <p:cNvPr id="16" name="Tekstfelt 9">
            <a:extLst>
              <a:ext uri="{FF2B5EF4-FFF2-40B4-BE49-F238E27FC236}">
                <a16:creationId xmlns:a16="http://schemas.microsoft.com/office/drawing/2014/main" id="{53F6E83D-F376-A84D-5C17-888CC46C7725}"/>
              </a:ext>
            </a:extLst>
          </p:cNvPr>
          <p:cNvSpPr txBox="1"/>
          <p:nvPr/>
        </p:nvSpPr>
        <p:spPr>
          <a:xfrm>
            <a:off x="2205384" y="4482585"/>
            <a:ext cx="3930273" cy="699014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110000"/>
              </a:lnSpc>
            </a:pPr>
            <a:r>
              <a:rPr lang="da-DK" sz="2000">
                <a:ea typeface="Lato"/>
                <a:cs typeface="Lato"/>
              </a:rPr>
              <a:t>af dem oplevede at den voksne sendte dem ubehagelige billeder. </a:t>
            </a:r>
          </a:p>
          <a:p>
            <a:endParaRPr lang="da-DK" sz="2000">
              <a:ea typeface="Lato"/>
              <a:cs typeface="Lato"/>
            </a:endParaRPr>
          </a:p>
          <a:p>
            <a:endParaRPr lang="da-DK" sz="2000">
              <a:cs typeface="Arial"/>
            </a:endParaRPr>
          </a:p>
        </p:txBody>
      </p:sp>
      <p:sp>
        <p:nvSpPr>
          <p:cNvPr id="17" name="Tekstfelt 3">
            <a:extLst>
              <a:ext uri="{FF2B5EF4-FFF2-40B4-BE49-F238E27FC236}">
                <a16:creationId xmlns:a16="http://schemas.microsoft.com/office/drawing/2014/main" id="{87BAE401-38B0-03C0-68DE-878C78EDC5B4}"/>
              </a:ext>
            </a:extLst>
          </p:cNvPr>
          <p:cNvSpPr txBox="1"/>
          <p:nvPr/>
        </p:nvSpPr>
        <p:spPr>
          <a:xfrm>
            <a:off x="6579713" y="4482584"/>
            <a:ext cx="3872421" cy="1526329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110000"/>
              </a:lnSpc>
            </a:pPr>
            <a:r>
              <a:rPr lang="da-DK" sz="2000">
                <a:ea typeface="Lato"/>
                <a:cs typeface="Lato"/>
              </a:rPr>
              <a:t>af dem oplevede, at den voksne ville have dem til at gøre ting, de ikke havde lyst til. For eksempel at sende billeder af deres krop.</a:t>
            </a:r>
          </a:p>
          <a:p>
            <a:endParaRPr lang="da-DK" sz="2000">
              <a:ea typeface="Lato"/>
              <a:cs typeface="Lato"/>
            </a:endParaRPr>
          </a:p>
          <a:p>
            <a:endParaRPr lang="da-DK" sz="2000">
              <a:ea typeface="Lato"/>
              <a:cs typeface="Lato"/>
            </a:endParaRPr>
          </a:p>
          <a:p>
            <a:endParaRPr lang="da-DK" sz="2000">
              <a:cs typeface="Arial"/>
            </a:endParaRPr>
          </a:p>
        </p:txBody>
      </p:sp>
      <p:sp>
        <p:nvSpPr>
          <p:cNvPr id="18" name="Tekstfelt 4">
            <a:extLst>
              <a:ext uri="{FF2B5EF4-FFF2-40B4-BE49-F238E27FC236}">
                <a16:creationId xmlns:a16="http://schemas.microsoft.com/office/drawing/2014/main" id="{261B3C23-BDAE-E4FE-98E7-88DEB740E10F}"/>
              </a:ext>
            </a:extLst>
          </p:cNvPr>
          <p:cNvSpPr txBox="1"/>
          <p:nvPr/>
        </p:nvSpPr>
        <p:spPr>
          <a:xfrm>
            <a:off x="6448227" y="2939764"/>
            <a:ext cx="2826401" cy="178510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da-DK" sz="11000">
                <a:solidFill>
                  <a:schemeClr val="tx2"/>
                </a:solidFill>
                <a:latin typeface="+mj-lt"/>
              </a:rPr>
              <a:t>12%</a:t>
            </a:r>
          </a:p>
        </p:txBody>
      </p:sp>
      <p:sp>
        <p:nvSpPr>
          <p:cNvPr id="19" name="Tekstfelt 11">
            <a:extLst>
              <a:ext uri="{FF2B5EF4-FFF2-40B4-BE49-F238E27FC236}">
                <a16:creationId xmlns:a16="http://schemas.microsoft.com/office/drawing/2014/main" id="{923C3AC6-1B3B-F25D-F629-B0DF9BC989C7}"/>
              </a:ext>
            </a:extLst>
          </p:cNvPr>
          <p:cNvSpPr txBox="1"/>
          <p:nvPr/>
        </p:nvSpPr>
        <p:spPr>
          <a:xfrm>
            <a:off x="2179914" y="2939764"/>
            <a:ext cx="2754941" cy="154514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da-DK" sz="11000">
                <a:solidFill>
                  <a:schemeClr val="tx2"/>
                </a:solidFill>
                <a:latin typeface="Oswald Medium"/>
              </a:rPr>
              <a:t>13%​</a:t>
            </a:r>
            <a:endParaRPr lang="da-DK" sz="11000">
              <a:solidFill>
                <a:schemeClr val="tx2"/>
              </a:solidFill>
            </a:endParaRP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61D2DD58-01F4-8107-1A5D-9191AD0AEE8F}"/>
              </a:ext>
            </a:extLst>
          </p:cNvPr>
          <p:cNvSpPr/>
          <p:nvPr/>
        </p:nvSpPr>
        <p:spPr>
          <a:xfrm>
            <a:off x="9814095" y="6358919"/>
            <a:ext cx="1165685" cy="418809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92000" tIns="192000" rIns="192000" bIns="192000" numCol="1" rtlCol="0" anchor="t" anchorCtr="0" compatLnSpc="1">
            <a:prstTxWarp prst="textNoShape">
              <a:avLst/>
            </a:prstTxWarp>
          </a:bodyPr>
          <a:lstStyle/>
          <a:p>
            <a:pPr algn="l" fontAlgn="base">
              <a:lnSpc>
                <a:spcPts val="1600"/>
              </a:lnSpc>
              <a:buClr>
                <a:srgbClr val="5F688C"/>
              </a:buClr>
            </a:pPr>
            <a:endParaRPr lang="da-DK" sz="1200" kern="800" spc="-11" dirty="0">
              <a:ea typeface="Inter" panose="020B0502030000000004" pitchFamily="34" charset="0"/>
              <a:cs typeface="Inter" panose="020B050203000000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68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825CB96A-7B5F-DD1C-4EC2-C43C31C31007}"/>
              </a:ext>
            </a:extLst>
          </p:cNvPr>
          <p:cNvSpPr txBox="1"/>
          <p:nvPr/>
        </p:nvSpPr>
        <p:spPr>
          <a:xfrm>
            <a:off x="1625600" y="5854478"/>
            <a:ext cx="9925383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a-DK" sz="1500"/>
              <a:t>Andel af børn og </a:t>
            </a:r>
            <a:r>
              <a:rPr lang="da-DK" sz="1500">
                <a:ea typeface="Lato"/>
                <a:cs typeface="Lato"/>
              </a:rPr>
              <a:t>unge, der har oplevet en eller flere hændelser indenfor det seneste år</a:t>
            </a:r>
            <a:endParaRPr lang="da-DK" sz="1500"/>
          </a:p>
        </p:txBody>
      </p:sp>
      <p:pic>
        <p:nvPicPr>
          <p:cNvPr id="4" name="Billede 3" descr="Et billede, der indeholder tekst, skærmbillede, Font/skrifttype, Grafik&#10;&#10;Automatisk genereret beskrivelse">
            <a:extLst>
              <a:ext uri="{FF2B5EF4-FFF2-40B4-BE49-F238E27FC236}">
                <a16:creationId xmlns:a16="http://schemas.microsoft.com/office/drawing/2014/main" id="{A0B0BB22-3D7A-08C5-B855-8B98E51772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6" t="7894" r="9144" b="7273"/>
          <a:stretch/>
        </p:blipFill>
        <p:spPr bwMode="auto">
          <a:xfrm>
            <a:off x="1717184" y="3022924"/>
            <a:ext cx="8525401" cy="28781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B83DEEF-D279-5CF5-0FFB-1917CDDC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000" y="1010500"/>
            <a:ext cx="10560725" cy="1296000"/>
          </a:xfrm>
        </p:spPr>
        <p:txBody>
          <a:bodyPr/>
          <a:lstStyle/>
          <a:p>
            <a:r>
              <a:rPr lang="da-DK" dirty="0">
                <a:solidFill>
                  <a:schemeClr val="tx2"/>
                </a:solidFill>
              </a:rPr>
              <a:t>Børn og unge som er særligt udsatte </a:t>
            </a:r>
            <a:r>
              <a:rPr lang="da-DK" dirty="0"/>
              <a:t>for digitale krænkelser og ubehagelige oplevelser online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2B184AA1-0D6B-2C2B-3BF0-C440A3C10464}"/>
              </a:ext>
            </a:extLst>
          </p:cNvPr>
          <p:cNvSpPr/>
          <p:nvPr/>
        </p:nvSpPr>
        <p:spPr>
          <a:xfrm>
            <a:off x="5764696" y="2886075"/>
            <a:ext cx="1351721" cy="2691822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92000" tIns="192000" rIns="192000" bIns="192000" numCol="1" rtlCol="0" anchor="t" anchorCtr="0" compatLnSpc="1">
            <a:prstTxWarp prst="textNoShape">
              <a:avLst/>
            </a:prstTxWarp>
          </a:bodyPr>
          <a:lstStyle/>
          <a:p>
            <a:pPr algn="l" fontAlgn="base">
              <a:lnSpc>
                <a:spcPts val="1600"/>
              </a:lnSpc>
              <a:buClr>
                <a:srgbClr val="5F688C"/>
              </a:buClr>
            </a:pPr>
            <a:endParaRPr lang="da-DK" sz="1200" kern="800" spc="-11">
              <a:ea typeface="Inter" panose="020B0502030000000004" pitchFamily="34" charset="0"/>
              <a:cs typeface="Inter" panose="020B0502030000000004" pitchFamily="34" charset="0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5DB5BEC2-03A5-5E16-CEF8-C6C977F95462}"/>
              </a:ext>
            </a:extLst>
          </p:cNvPr>
          <p:cNvSpPr/>
          <p:nvPr/>
        </p:nvSpPr>
        <p:spPr>
          <a:xfrm>
            <a:off x="7838662" y="3022924"/>
            <a:ext cx="1351721" cy="247815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92000" tIns="192000" rIns="192000" bIns="192000" numCol="1" rtlCol="0" anchor="t" anchorCtr="0" compatLnSpc="1">
            <a:prstTxWarp prst="textNoShape">
              <a:avLst/>
            </a:prstTxWarp>
          </a:bodyPr>
          <a:lstStyle/>
          <a:p>
            <a:pPr algn="l" fontAlgn="base">
              <a:lnSpc>
                <a:spcPts val="1600"/>
              </a:lnSpc>
              <a:buClr>
                <a:srgbClr val="5F688C"/>
              </a:buClr>
            </a:pPr>
            <a:endParaRPr lang="da-DK" sz="1200" kern="800" spc="-11">
              <a:ea typeface="Inter" panose="020B0502030000000004" pitchFamily="34" charset="0"/>
              <a:cs typeface="Inter" panose="020B0502030000000004" pitchFamily="34" charset="0"/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14F4CFF2-8549-E9E3-467F-782AC0AF8E5D}"/>
              </a:ext>
            </a:extLst>
          </p:cNvPr>
          <p:cNvSpPr/>
          <p:nvPr/>
        </p:nvSpPr>
        <p:spPr>
          <a:xfrm>
            <a:off x="9814095" y="6358919"/>
            <a:ext cx="1165685" cy="418809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92000" tIns="192000" rIns="192000" bIns="192000" numCol="1" rtlCol="0" anchor="t" anchorCtr="0" compatLnSpc="1">
            <a:prstTxWarp prst="textNoShape">
              <a:avLst/>
            </a:prstTxWarp>
          </a:bodyPr>
          <a:lstStyle/>
          <a:p>
            <a:pPr algn="l" fontAlgn="base">
              <a:lnSpc>
                <a:spcPts val="1600"/>
              </a:lnSpc>
              <a:buClr>
                <a:srgbClr val="5F688C"/>
              </a:buClr>
            </a:pPr>
            <a:endParaRPr lang="da-DK" sz="1200" kern="800" spc="-11" dirty="0">
              <a:ea typeface="Inter" panose="020B0502030000000004" pitchFamily="34" charset="0"/>
              <a:cs typeface="Inter" panose="020B050203000000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172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B25783-7492-12AD-D1D4-1C7E06154A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93C03C-C366-BE87-C83B-86713B0B61FF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613525" y="4225925"/>
            <a:ext cx="4775200" cy="1760538"/>
          </a:xfrm>
        </p:spPr>
        <p:txBody>
          <a:bodyPr/>
          <a:lstStyle/>
          <a:p>
            <a:pPr marL="0" indent="0">
              <a:buNone/>
            </a:pPr>
            <a:r>
              <a:rPr lang="da-DK"/>
              <a:t>Benedikte Brincker</a:t>
            </a:r>
          </a:p>
          <a:p>
            <a:pPr lvl="1" indent="0">
              <a:buNone/>
            </a:pPr>
            <a:r>
              <a:rPr lang="da-DK"/>
              <a:t>Sociologisk Institut, Københavns Universitet</a:t>
            </a:r>
          </a:p>
        </p:txBody>
      </p:sp>
      <p:pic>
        <p:nvPicPr>
          <p:cNvPr id="6" name="Pladsholder til billede 5" descr="Et billede, der indeholder person, mur, Ansigt, tøj&#10;&#10;Automatisk genereret beskrivelse">
            <a:extLst>
              <a:ext uri="{FF2B5EF4-FFF2-40B4-BE49-F238E27FC236}">
                <a16:creationId xmlns:a16="http://schemas.microsoft.com/office/drawing/2014/main" id="{D7117524-3551-8C07-353E-F188C51E987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5823" r="25823"/>
          <a:stretch>
            <a:fillRect/>
          </a:stretch>
        </p:blipFill>
        <p:spPr/>
      </p:pic>
      <p:cxnSp>
        <p:nvCxnSpPr>
          <p:cNvPr id="2" name="Lige forbindelse 1">
            <a:extLst>
              <a:ext uri="{FF2B5EF4-FFF2-40B4-BE49-F238E27FC236}">
                <a16:creationId xmlns:a16="http://schemas.microsoft.com/office/drawing/2014/main" id="{9758B09C-A962-0DC9-14F0-20B86FEEF66C}"/>
              </a:ext>
            </a:extLst>
          </p:cNvPr>
          <p:cNvCxnSpPr>
            <a:cxnSpLocks/>
          </p:cNvCxnSpPr>
          <p:nvPr/>
        </p:nvCxnSpPr>
        <p:spPr>
          <a:xfrm>
            <a:off x="10744200" y="391886"/>
            <a:ext cx="1447800" cy="161652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08705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felt 4">
            <a:extLst>
              <a:ext uri="{FF2B5EF4-FFF2-40B4-BE49-F238E27FC236}">
                <a16:creationId xmlns:a16="http://schemas.microsoft.com/office/drawing/2014/main" id="{9AE71AA9-23D1-0804-7D13-0EFF5AF50B36}"/>
              </a:ext>
            </a:extLst>
          </p:cNvPr>
          <p:cNvSpPr txBox="1"/>
          <p:nvPr/>
        </p:nvSpPr>
        <p:spPr>
          <a:xfrm>
            <a:off x="1881413" y="2070410"/>
            <a:ext cx="9217025" cy="286232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da-DK" sz="6000" cap="all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SÅ Er det normalt?</a:t>
            </a:r>
          </a:p>
          <a:p>
            <a:r>
              <a:rPr lang="da-DK" sz="6000" cap="all" dirty="0">
                <a:latin typeface="+mj-lt"/>
                <a:ea typeface="+mj-ea"/>
                <a:cs typeface="+mj-cs"/>
              </a:rPr>
              <a:t>Det MÅ Aldrig blive normalt!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4586300D-75DE-2414-86CF-D2459764C096}"/>
              </a:ext>
            </a:extLst>
          </p:cNvPr>
          <p:cNvSpPr/>
          <p:nvPr/>
        </p:nvSpPr>
        <p:spPr>
          <a:xfrm>
            <a:off x="9814095" y="6358919"/>
            <a:ext cx="1165685" cy="418809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92000" tIns="192000" rIns="192000" bIns="192000" numCol="1" rtlCol="0" anchor="t" anchorCtr="0" compatLnSpc="1">
            <a:prstTxWarp prst="textNoShape">
              <a:avLst/>
            </a:prstTxWarp>
          </a:bodyPr>
          <a:lstStyle/>
          <a:p>
            <a:pPr algn="l" fontAlgn="base">
              <a:lnSpc>
                <a:spcPts val="1600"/>
              </a:lnSpc>
              <a:buClr>
                <a:srgbClr val="5F688C"/>
              </a:buClr>
            </a:pPr>
            <a:endParaRPr lang="da-DK" sz="1200" kern="800" spc="-11" dirty="0">
              <a:ea typeface="Inter" panose="020B0502030000000004" pitchFamily="34" charset="0"/>
              <a:cs typeface="Inter" panose="020B050203000000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320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8ABBC-5E99-2231-7322-B6230318A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B421BE-BA40-0718-4243-447DE0C4811B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/>
              <a:t>Jakob Demant</a:t>
            </a:r>
          </a:p>
          <a:p>
            <a:pPr lvl="1" indent="0">
              <a:buNone/>
            </a:pPr>
            <a:r>
              <a:rPr lang="da-DK"/>
              <a:t>Lektor, Sociologisk Institut, </a:t>
            </a:r>
            <a:br>
              <a:rPr lang="da-DK"/>
            </a:br>
            <a:r>
              <a:rPr lang="da-DK"/>
              <a:t>Københavns Universitet</a:t>
            </a:r>
          </a:p>
        </p:txBody>
      </p:sp>
      <p:pic>
        <p:nvPicPr>
          <p:cNvPr id="10" name="Picture Placeholder 9" descr="A person in a plaid shirt&#10;&#10;Description automatically generated">
            <a:extLst>
              <a:ext uri="{FF2B5EF4-FFF2-40B4-BE49-F238E27FC236}">
                <a16:creationId xmlns:a16="http://schemas.microsoft.com/office/drawing/2014/main" id="{CA05F12C-A1F7-3F43-ECB8-C7C16D910E6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3" r="13"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BCE2848-2B66-8AFA-36CF-E561B881B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Problematiske algoritmer og hadefuld adfærd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4C38D4-CE20-624A-C49B-B94D6491B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F7BAB-AF06-2A45-B53C-12C3107386D7}" type="slidenum">
              <a:rPr lang="da-DK" smtClean="0"/>
              <a:pPr/>
              <a:t>21</a:t>
            </a:fld>
            <a:endParaRPr lang="da-DK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8746823-F1ED-032E-F403-CB3AB86BAA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13358" y="2785532"/>
            <a:ext cx="4342509" cy="668868"/>
          </a:xfrm>
        </p:spPr>
        <p:txBody>
          <a:bodyPr/>
          <a:lstStyle/>
          <a:p>
            <a:r>
              <a:rPr lang="da-DK"/>
              <a:t>Kampen mod skadeligt indhold skal (også) tages i klasseværelserne</a:t>
            </a:r>
          </a:p>
        </p:txBody>
      </p:sp>
      <p:cxnSp>
        <p:nvCxnSpPr>
          <p:cNvPr id="6" name="Lige forbindelse 5">
            <a:extLst>
              <a:ext uri="{FF2B5EF4-FFF2-40B4-BE49-F238E27FC236}">
                <a16:creationId xmlns:a16="http://schemas.microsoft.com/office/drawing/2014/main" id="{F5B46BFD-7451-D96C-96CD-9923F9A770E0}"/>
              </a:ext>
            </a:extLst>
          </p:cNvPr>
          <p:cNvCxnSpPr>
            <a:cxnSpLocks/>
          </p:cNvCxnSpPr>
          <p:nvPr/>
        </p:nvCxnSpPr>
        <p:spPr>
          <a:xfrm>
            <a:off x="10744200" y="391886"/>
            <a:ext cx="1447800" cy="161652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83255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8101D8-F369-118C-E337-8709DC884895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/>
              <a:t>Caroline Mejlhede</a:t>
            </a:r>
          </a:p>
          <a:p>
            <a:pPr lvl="1" indent="0">
              <a:buNone/>
            </a:pPr>
            <a:r>
              <a:rPr lang="da-DK"/>
              <a:t>Projektmedarbejder, Sex &amp; Samfund</a:t>
            </a:r>
          </a:p>
        </p:txBody>
      </p:sp>
      <p:pic>
        <p:nvPicPr>
          <p:cNvPr id="6" name="Picture Placeholder 5" descr="A person with long blonde hair&#10;&#10;Description automatically generated">
            <a:extLst>
              <a:ext uri="{FF2B5EF4-FFF2-40B4-BE49-F238E27FC236}">
                <a16:creationId xmlns:a16="http://schemas.microsoft.com/office/drawing/2014/main" id="{28C43841-C3BD-C6FF-C58E-3616AA96ED7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3" r="13"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5832B7E-4850-7B96-28D0-E6F2B0A48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Skærmkroppens uopnåelige idealer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C2C626-387A-0730-904A-FCFC29414B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/>
              <a:t>Børn og unges sammenligningskultur </a:t>
            </a:r>
          </a:p>
          <a:p>
            <a:r>
              <a:rPr lang="da-DK"/>
              <a:t>på sociale medier</a:t>
            </a:r>
          </a:p>
        </p:txBody>
      </p:sp>
      <p:cxnSp>
        <p:nvCxnSpPr>
          <p:cNvPr id="7" name="Lige forbindelse 6">
            <a:extLst>
              <a:ext uri="{FF2B5EF4-FFF2-40B4-BE49-F238E27FC236}">
                <a16:creationId xmlns:a16="http://schemas.microsoft.com/office/drawing/2014/main" id="{D560E361-6A3E-CA1C-5724-B77FB56127A0}"/>
              </a:ext>
            </a:extLst>
          </p:cNvPr>
          <p:cNvCxnSpPr>
            <a:cxnSpLocks/>
          </p:cNvCxnSpPr>
          <p:nvPr/>
        </p:nvCxnSpPr>
        <p:spPr>
          <a:xfrm>
            <a:off x="10744200" y="391886"/>
            <a:ext cx="1447800" cy="161652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38823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8AE700-42D4-F44E-C104-2F59054B17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B27B52-1291-1EE6-7A91-E58BC1EC869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28000" y="6356350"/>
            <a:ext cx="1013823" cy="365125"/>
          </a:xfrm>
        </p:spPr>
        <p:txBody>
          <a:bodyPr/>
          <a:lstStyle/>
          <a:p>
            <a:fld id="{D84A4580-363A-0145-8839-19AD59045D19}" type="slidenum">
              <a:rPr lang="da-DK" smtClean="0"/>
              <a:t>23</a:t>
            </a:fld>
            <a:endParaRPr lang="da-DK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F167D2-44CB-00D6-7BCF-210F311D2C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232" y="-1"/>
            <a:ext cx="12421747" cy="699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2927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7EB1E4-C9B2-ECFE-D34A-FC49A0FA39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96D412-5898-7A60-4D65-B194947F807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28000" y="6356350"/>
            <a:ext cx="1013823" cy="365125"/>
          </a:xfrm>
        </p:spPr>
        <p:txBody>
          <a:bodyPr/>
          <a:lstStyle/>
          <a:p>
            <a:fld id="{D84A4580-363A-0145-8839-19AD59045D19}" type="slidenum">
              <a:rPr lang="da-DK" smtClean="0"/>
              <a:t>24</a:t>
            </a:fld>
            <a:endParaRPr lang="da-DK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1A714A-8F83-28DD-EFA8-A3BB3EBF73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212695" y="-1"/>
            <a:ext cx="12534231" cy="705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2671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6E4F1B-062D-BF33-2100-3AD3F9C288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547964-9550-701D-E1C8-462948F80A1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28000" y="6356350"/>
            <a:ext cx="1013823" cy="365125"/>
          </a:xfrm>
        </p:spPr>
        <p:txBody>
          <a:bodyPr/>
          <a:lstStyle/>
          <a:p>
            <a:fld id="{D84A4580-363A-0145-8839-19AD59045D19}" type="slidenum">
              <a:rPr lang="da-DK" smtClean="0"/>
              <a:t>25</a:t>
            </a:fld>
            <a:endParaRPr lang="da-DK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3A5EE2-A65B-11D2-D913-FEB4AD8B19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470064" cy="701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3126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4BC325-B853-78D5-A669-A1064FFBF6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1AF525-77DB-A4B4-9749-1980F7A23C4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28000" y="6356350"/>
            <a:ext cx="1013823" cy="365125"/>
          </a:xfrm>
        </p:spPr>
        <p:txBody>
          <a:bodyPr/>
          <a:lstStyle/>
          <a:p>
            <a:fld id="{D84A4580-363A-0145-8839-19AD59045D19}" type="slidenum">
              <a:rPr lang="da-DK" smtClean="0"/>
              <a:t>26</a:t>
            </a:fld>
            <a:endParaRPr lang="da-DK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E4F9B4-7092-0298-DD94-962E3F84F4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491452" cy="702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1893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776A6C-4D75-7D4D-22F5-E0C8F37B6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2A978B-47A3-4F23-C63C-D516BF1A8C1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28000" y="6356350"/>
            <a:ext cx="1013823" cy="365125"/>
          </a:xfrm>
        </p:spPr>
        <p:txBody>
          <a:bodyPr/>
          <a:lstStyle/>
          <a:p>
            <a:fld id="{D84A4580-363A-0145-8839-19AD59045D19}" type="slidenum">
              <a:rPr lang="da-DK" smtClean="0"/>
              <a:t>27</a:t>
            </a:fld>
            <a:endParaRPr lang="da-DK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E7B3FD-61BF-C58D-0F55-0BA2FA9973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341726" cy="694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3986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FAFB6D-8815-CAD8-E649-1DBB619FA2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969B4F-F153-066E-FDAA-19D17519861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28000" y="6356350"/>
            <a:ext cx="1013823" cy="365125"/>
          </a:xfrm>
        </p:spPr>
        <p:txBody>
          <a:bodyPr/>
          <a:lstStyle/>
          <a:p>
            <a:fld id="{D84A4580-363A-0145-8839-19AD59045D19}" type="slidenum">
              <a:rPr lang="da-DK" smtClean="0"/>
              <a:t>28</a:t>
            </a:fld>
            <a:endParaRPr lang="da-DK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EB8AE6-C054-FD49-32B8-05A498FA4B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1" y="0"/>
            <a:ext cx="12405895" cy="6978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7140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4D2B68-B180-A280-52C1-0172F93569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7BF62E-2A5A-8A2A-15EA-787C511E148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28000" y="6356350"/>
            <a:ext cx="1013823" cy="365125"/>
          </a:xfrm>
        </p:spPr>
        <p:txBody>
          <a:bodyPr/>
          <a:lstStyle/>
          <a:p>
            <a:fld id="{D84A4580-363A-0145-8839-19AD59045D19}" type="slidenum">
              <a:rPr lang="da-DK" smtClean="0"/>
              <a:t>29</a:t>
            </a:fld>
            <a:endParaRPr lang="da-DK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32645D-974E-6668-2C01-A8DEE9D61A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427284" cy="699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096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5350CE-FA5B-267C-CE01-612EAB11C0B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613525" y="4225925"/>
            <a:ext cx="4775200" cy="1760538"/>
          </a:xfrm>
        </p:spPr>
        <p:txBody>
          <a:bodyPr/>
          <a:lstStyle/>
          <a:p>
            <a:pPr marL="0" indent="0">
              <a:buNone/>
            </a:pPr>
            <a:r>
              <a:rPr lang="da-DK"/>
              <a:t>Johanne Schmidt-Nielsen</a:t>
            </a:r>
          </a:p>
          <a:p>
            <a:pPr lvl="1" indent="0">
              <a:buNone/>
            </a:pPr>
            <a:r>
              <a:rPr lang="da-DK"/>
              <a:t>Generalsekretær, Red Barnet </a:t>
            </a:r>
          </a:p>
        </p:txBody>
      </p:sp>
      <p:pic>
        <p:nvPicPr>
          <p:cNvPr id="7" name="Picture Placeholder 6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7C959983-AEFD-299B-E065-01A1BE86002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3" r="13"/>
          <a:stretch/>
        </p:blipFill>
        <p:spPr>
          <a:xfrm>
            <a:off x="216000" y="216000"/>
            <a:ext cx="5887800" cy="6642000"/>
          </a:xfrm>
        </p:spPr>
      </p:pic>
      <p:cxnSp>
        <p:nvCxnSpPr>
          <p:cNvPr id="2" name="Lige forbindelse 1">
            <a:extLst>
              <a:ext uri="{FF2B5EF4-FFF2-40B4-BE49-F238E27FC236}">
                <a16:creationId xmlns:a16="http://schemas.microsoft.com/office/drawing/2014/main" id="{475B9451-930E-C972-B2BE-2516755315F5}"/>
              </a:ext>
            </a:extLst>
          </p:cNvPr>
          <p:cNvCxnSpPr>
            <a:cxnSpLocks/>
          </p:cNvCxnSpPr>
          <p:nvPr/>
        </p:nvCxnSpPr>
        <p:spPr>
          <a:xfrm>
            <a:off x="10744200" y="391886"/>
            <a:ext cx="1447800" cy="161652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82939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EBC9D7E-E097-D424-C24E-81EDCCE76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717414"/>
            <a:ext cx="10556875" cy="2262974"/>
          </a:xfrm>
        </p:spPr>
        <p:txBody>
          <a:bodyPr/>
          <a:lstStyle/>
          <a:p>
            <a:r>
              <a:rPr lang="da-DK" sz="1700"/>
              <a:t>UNGEPANEL</a:t>
            </a:r>
            <a:br>
              <a:rPr lang="da-DK"/>
            </a:br>
            <a:r>
              <a:rPr lang="da-DK"/>
              <a:t>MED INSTAGRAM SOM SPEJL</a:t>
            </a:r>
            <a:br>
              <a:rPr lang="da-DK"/>
            </a:br>
            <a:r>
              <a:rPr lang="da-DK">
                <a:solidFill>
                  <a:schemeClr val="tx2"/>
                </a:solidFill>
              </a:rPr>
              <a:t>Seksualisering, grænser og selvkritik </a:t>
            </a:r>
            <a:br>
              <a:rPr lang="da-DK">
                <a:solidFill>
                  <a:schemeClr val="tx2"/>
                </a:solidFill>
              </a:rPr>
            </a:br>
            <a:r>
              <a:rPr lang="da-DK">
                <a:solidFill>
                  <a:schemeClr val="tx2"/>
                </a:solidFill>
              </a:rPr>
              <a:t>– som objekt på sociale medier</a:t>
            </a:r>
          </a:p>
        </p:txBody>
      </p:sp>
      <p:pic>
        <p:nvPicPr>
          <p:cNvPr id="19" name="Picture Placeholder 18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79C10950-ED7A-EBB4-09AF-E1F98322010C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3"/>
          <a:srcRect l="26" r="26"/>
          <a:stretch/>
        </p:blipFill>
        <p:spPr>
          <a:xfrm>
            <a:off x="831849" y="3470275"/>
            <a:ext cx="1595610" cy="1800000"/>
          </a:xfrm>
        </p:spPr>
      </p:pic>
      <p:pic>
        <p:nvPicPr>
          <p:cNvPr id="5" name="Picture Placeholder 4" descr="A person sitting on a chair&#10;&#10;Description automatically generated">
            <a:extLst>
              <a:ext uri="{FF2B5EF4-FFF2-40B4-BE49-F238E27FC236}">
                <a16:creationId xmlns:a16="http://schemas.microsoft.com/office/drawing/2014/main" id="{DB4EE5CF-6754-B68F-6816-FAF2F8368127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4"/>
          <a:srcRect l="14034" t="1276" r="27631" b="40359"/>
          <a:stretch/>
        </p:blipFill>
        <p:spPr>
          <a:xfrm>
            <a:off x="3164502" y="3470275"/>
            <a:ext cx="1595610" cy="18000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8FCC51-1E79-E5ED-ED31-B03785B165E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163887" y="5470525"/>
            <a:ext cx="1841745" cy="614363"/>
          </a:xfrm>
        </p:spPr>
        <p:txBody>
          <a:bodyPr/>
          <a:lstStyle/>
          <a:p>
            <a:r>
              <a:rPr lang="da-DK"/>
              <a:t>Jonathan Tage Meinert Pedersen, 16 år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E541098-0265-6659-49C9-3DAFD839CD9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31849" y="5470169"/>
            <a:ext cx="1598872" cy="614761"/>
          </a:xfrm>
        </p:spPr>
        <p:txBody>
          <a:bodyPr/>
          <a:lstStyle/>
          <a:p>
            <a:r>
              <a:rPr lang="da-DK"/>
              <a:t>Kristine Marie Pedersen 18 år </a:t>
            </a:r>
          </a:p>
        </p:txBody>
      </p:sp>
      <p:cxnSp>
        <p:nvCxnSpPr>
          <p:cNvPr id="2" name="Lige forbindelse 1">
            <a:extLst>
              <a:ext uri="{FF2B5EF4-FFF2-40B4-BE49-F238E27FC236}">
                <a16:creationId xmlns:a16="http://schemas.microsoft.com/office/drawing/2014/main" id="{734741C5-8A10-152A-3A7B-9A739369FA69}"/>
              </a:ext>
            </a:extLst>
          </p:cNvPr>
          <p:cNvCxnSpPr>
            <a:cxnSpLocks/>
          </p:cNvCxnSpPr>
          <p:nvPr/>
        </p:nvCxnSpPr>
        <p:spPr>
          <a:xfrm>
            <a:off x="10744200" y="391886"/>
            <a:ext cx="1447800" cy="161652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29185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403CCC-D049-3DEA-64AF-1AC67AA1F4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4939C49A-16E3-6E46-5F65-3BE292BAC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000" y="1861068"/>
            <a:ext cx="4862894" cy="1296000"/>
          </a:xfrm>
        </p:spPr>
        <p:txBody>
          <a:bodyPr/>
          <a:lstStyle/>
          <a:p>
            <a:r>
              <a:rPr lang="da-DK"/>
              <a:t>pause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FE88A3C-A934-FA26-6875-38B20C03459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60000" y="3189338"/>
            <a:ext cx="7068725" cy="1830897"/>
          </a:xfrm>
        </p:spPr>
        <p:txBody>
          <a:bodyPr/>
          <a:lstStyle/>
          <a:p>
            <a:pPr marL="0" indent="0">
              <a:buNone/>
            </a:pPr>
            <a:r>
              <a:rPr lang="da-DK" noProof="0" dirty="0"/>
              <a:t>Programmet begynder igen kl. 11.05</a:t>
            </a:r>
          </a:p>
        </p:txBody>
      </p:sp>
      <p:cxnSp>
        <p:nvCxnSpPr>
          <p:cNvPr id="3" name="Lige forbindelse 2">
            <a:extLst>
              <a:ext uri="{FF2B5EF4-FFF2-40B4-BE49-F238E27FC236}">
                <a16:creationId xmlns:a16="http://schemas.microsoft.com/office/drawing/2014/main" id="{493390A2-B83F-EA14-F3E8-37A64EE4D259}"/>
              </a:ext>
            </a:extLst>
          </p:cNvPr>
          <p:cNvCxnSpPr>
            <a:cxnSpLocks/>
          </p:cNvCxnSpPr>
          <p:nvPr/>
        </p:nvCxnSpPr>
        <p:spPr>
          <a:xfrm flipV="1">
            <a:off x="419100" y="0"/>
            <a:ext cx="2166257" cy="1483533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Lige forbindelse 3">
            <a:extLst>
              <a:ext uri="{FF2B5EF4-FFF2-40B4-BE49-F238E27FC236}">
                <a16:creationId xmlns:a16="http://schemas.microsoft.com/office/drawing/2014/main" id="{8CA940BE-66B4-6EA8-20D7-93F1FC2A067C}"/>
              </a:ext>
            </a:extLst>
          </p:cNvPr>
          <p:cNvCxnSpPr>
            <a:cxnSpLocks/>
          </p:cNvCxnSpPr>
          <p:nvPr/>
        </p:nvCxnSpPr>
        <p:spPr>
          <a:xfrm>
            <a:off x="10744200" y="391886"/>
            <a:ext cx="1447800" cy="161652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Lige forbindelse 4">
            <a:extLst>
              <a:ext uri="{FF2B5EF4-FFF2-40B4-BE49-F238E27FC236}">
                <a16:creationId xmlns:a16="http://schemas.microsoft.com/office/drawing/2014/main" id="{21310016-046C-7330-E87A-6B6FE7D23636}"/>
              </a:ext>
            </a:extLst>
          </p:cNvPr>
          <p:cNvCxnSpPr>
            <a:cxnSpLocks/>
          </p:cNvCxnSpPr>
          <p:nvPr/>
        </p:nvCxnSpPr>
        <p:spPr>
          <a:xfrm>
            <a:off x="0" y="5007429"/>
            <a:ext cx="1268186" cy="138461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56732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y lydfil.mp4">
            <a:hlinkClick r:id="" action="ppaction://media"/>
            <a:extLst>
              <a:ext uri="{FF2B5EF4-FFF2-40B4-BE49-F238E27FC236}">
                <a16:creationId xmlns:a16="http://schemas.microsoft.com/office/drawing/2014/main" id="{C9AA1B81-C7EA-6058-7D42-2A604D16F4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2809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3C30DC0E-1149-F116-C784-7E679AE7D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6335" y="2938248"/>
            <a:ext cx="8460174" cy="1295400"/>
          </a:xfrm>
        </p:spPr>
        <p:txBody>
          <a:bodyPr/>
          <a:lstStyle/>
          <a:p>
            <a:r>
              <a:rPr lang="da-DK" dirty="0">
                <a:solidFill>
                  <a:schemeClr val="tx2"/>
                </a:solidFill>
              </a:rPr>
              <a:t>SESSION 2</a:t>
            </a:r>
            <a:br>
              <a:rPr lang="da-DK" dirty="0"/>
            </a:br>
            <a:r>
              <a:rPr lang="da-DK" dirty="0"/>
              <a:t>FRA PASSIV TILSKUER TIL HJÆLPSOM VEN</a:t>
            </a:r>
            <a:br>
              <a:rPr lang="da-DK" dirty="0"/>
            </a:br>
            <a:br>
              <a:rPr lang="da-DK" dirty="0"/>
            </a:br>
            <a:endParaRPr lang="da-DK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EE0CD05-E8CF-67C1-84F9-DDF1B8BA60B0}"/>
              </a:ext>
            </a:extLst>
          </p:cNvPr>
          <p:cNvSpPr txBox="1">
            <a:spLocks/>
          </p:cNvSpPr>
          <p:nvPr/>
        </p:nvSpPr>
        <p:spPr>
          <a:xfrm>
            <a:off x="1186335" y="3756840"/>
            <a:ext cx="7985125" cy="746125"/>
          </a:xfrm>
          <a:prstGeom prst="rect">
            <a:avLst/>
          </a:prstGeom>
        </p:spPr>
        <p:txBody>
          <a:bodyPr/>
          <a:lstStyle>
            <a:lvl1pPr marL="180000" indent="-180000" algn="l" defTabSz="914400" rtl="0" eaLnBrk="1" latinLnBrk="0" hangingPunct="1">
              <a:lnSpc>
                <a:spcPts val="25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ts val="25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ts val="25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ts val="25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ts val="25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 err="1"/>
              <a:t>Hvordan</a:t>
            </a:r>
            <a:r>
              <a:rPr lang="en-GB" dirty="0"/>
              <a:t> </a:t>
            </a:r>
            <a:r>
              <a:rPr lang="en-GB" dirty="0" err="1"/>
              <a:t>kan</a:t>
            </a:r>
            <a:r>
              <a:rPr lang="en-GB" dirty="0"/>
              <a:t> vi </a:t>
            </a:r>
            <a:r>
              <a:rPr lang="en-GB" dirty="0" err="1"/>
              <a:t>sammen</a:t>
            </a:r>
            <a:r>
              <a:rPr lang="en-GB" dirty="0"/>
              <a:t> </a:t>
            </a:r>
            <a:r>
              <a:rPr lang="en-GB" dirty="0" err="1"/>
              <a:t>forandre</a:t>
            </a:r>
            <a:r>
              <a:rPr lang="en-GB" dirty="0"/>
              <a:t> </a:t>
            </a:r>
            <a:r>
              <a:rPr lang="en-GB" dirty="0" err="1"/>
              <a:t>kulturen</a:t>
            </a:r>
            <a:r>
              <a:rPr lang="en-GB" dirty="0"/>
              <a:t> online?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768970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295080-B36D-46A5-7051-BEFC2386ED0F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/>
              <a:t>Ingrid Soldal Eriksen</a:t>
            </a:r>
          </a:p>
          <a:p>
            <a:pPr lvl="1" indent="0">
              <a:buNone/>
            </a:pPr>
            <a:r>
              <a:rPr lang="da-DK"/>
              <a:t>Analytiker, Det Kriminalpræventive Råd</a:t>
            </a:r>
          </a:p>
        </p:txBody>
      </p:sp>
      <p:pic>
        <p:nvPicPr>
          <p:cNvPr id="11" name="Picture Placeholder 10" descr="A person with short hair wearing a striped shirt&#10;&#10;Description automatically generated">
            <a:extLst>
              <a:ext uri="{FF2B5EF4-FFF2-40B4-BE49-F238E27FC236}">
                <a16:creationId xmlns:a16="http://schemas.microsoft.com/office/drawing/2014/main" id="{C3992FC8-0768-1DFD-4657-4D36DCF9A7A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3" r="13"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612E31E-1B91-E7A4-7B9B-8140EB9DE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“DET ER DA IKKE </a:t>
            </a:r>
            <a:br>
              <a:rPr lang="da-DK"/>
            </a:br>
            <a:r>
              <a:rPr lang="da-DK"/>
              <a:t>MIT ANSVAR”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14C7E3-CF0F-E544-F42D-19EE2F4EF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F7BAB-AF06-2A45-B53C-12C3107386D7}" type="slidenum">
              <a:rPr lang="da-DK" smtClean="0"/>
              <a:pPr/>
              <a:t>34</a:t>
            </a:fld>
            <a:endParaRPr lang="da-DK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CA82B65-FEB7-5E8F-8A73-2444EE0205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13359" y="2785532"/>
            <a:ext cx="3445042" cy="668868"/>
          </a:xfrm>
        </p:spPr>
        <p:txBody>
          <a:bodyPr/>
          <a:lstStyle/>
          <a:p>
            <a:r>
              <a:rPr lang="da-DK"/>
              <a:t>Den komplekse vej til at gribe ind, når andre mobbes online </a:t>
            </a:r>
          </a:p>
        </p:txBody>
      </p:sp>
      <p:cxnSp>
        <p:nvCxnSpPr>
          <p:cNvPr id="6" name="Lige forbindelse 5">
            <a:extLst>
              <a:ext uri="{FF2B5EF4-FFF2-40B4-BE49-F238E27FC236}">
                <a16:creationId xmlns:a16="http://schemas.microsoft.com/office/drawing/2014/main" id="{4DD1FB06-F480-167B-0209-F928F54DB302}"/>
              </a:ext>
            </a:extLst>
          </p:cNvPr>
          <p:cNvCxnSpPr>
            <a:cxnSpLocks/>
          </p:cNvCxnSpPr>
          <p:nvPr/>
        </p:nvCxnSpPr>
        <p:spPr>
          <a:xfrm>
            <a:off x="10744200" y="391886"/>
            <a:ext cx="1447800" cy="161652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48591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00241E-25DD-9188-2C1B-D08EE4AF28D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56350"/>
            <a:ext cx="1012825" cy="365125"/>
          </a:xfrm>
        </p:spPr>
        <p:txBody>
          <a:bodyPr/>
          <a:lstStyle/>
          <a:p>
            <a:fld id="{D84A4580-363A-0145-8839-19AD59045D19}" type="slidenum">
              <a:rPr lang="da-DK" smtClean="0"/>
              <a:t>35</a:t>
            </a:fld>
            <a:endParaRPr lang="da-DK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2AD840-4CBE-87B6-32D8-014D0E1924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363116" cy="695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171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D7F841-B299-EFFD-269F-281DB033D3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067FED-C471-755A-40C4-5F137542C28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56350"/>
            <a:ext cx="1012825" cy="365125"/>
          </a:xfrm>
        </p:spPr>
        <p:txBody>
          <a:bodyPr/>
          <a:lstStyle/>
          <a:p>
            <a:fld id="{D84A4580-363A-0145-8839-19AD59045D19}" type="slidenum">
              <a:rPr lang="da-DK" smtClean="0"/>
              <a:t>36</a:t>
            </a:fld>
            <a:endParaRPr lang="da-DK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132FA2-141B-1E6D-9680-4A3C07055A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341726" cy="694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613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4CA538-0D71-BB4E-6D01-5CAFD170AC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6D0217-9A95-AC7D-DC22-2679163C65D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56350"/>
            <a:ext cx="1012825" cy="365125"/>
          </a:xfrm>
        </p:spPr>
        <p:txBody>
          <a:bodyPr/>
          <a:lstStyle/>
          <a:p>
            <a:fld id="{D84A4580-363A-0145-8839-19AD59045D19}" type="slidenum">
              <a:rPr lang="da-DK" smtClean="0"/>
              <a:t>37</a:t>
            </a:fld>
            <a:endParaRPr lang="da-DK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8293D0-8079-123E-FEDD-A532CBB882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1" y="0"/>
            <a:ext cx="12384505" cy="696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4364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4FBC1E-D51A-C339-59C0-F2411680C5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3A1007-2352-DC70-6678-7143E74D8F7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56350"/>
            <a:ext cx="1012825" cy="365125"/>
          </a:xfrm>
        </p:spPr>
        <p:txBody>
          <a:bodyPr/>
          <a:lstStyle/>
          <a:p>
            <a:fld id="{D84A4580-363A-0145-8839-19AD59045D19}" type="slidenum">
              <a:rPr lang="da-DK" smtClean="0"/>
              <a:t>38</a:t>
            </a:fld>
            <a:endParaRPr lang="da-DK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37DDD4-BF17-B423-FADC-B5E77AE59B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363116" cy="695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9284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9C8718-BD63-CDF6-80A1-FCF03CBD9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79976C-B9A9-8AF0-993A-88C519A0644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56350"/>
            <a:ext cx="1012825" cy="365125"/>
          </a:xfrm>
        </p:spPr>
        <p:txBody>
          <a:bodyPr/>
          <a:lstStyle/>
          <a:p>
            <a:fld id="{D84A4580-363A-0145-8839-19AD59045D19}" type="slidenum">
              <a:rPr lang="da-DK" smtClean="0"/>
              <a:t>39</a:t>
            </a:fld>
            <a:endParaRPr lang="da-DK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78FA9B-B6AB-AC08-0660-59897B3D44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363116" cy="695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751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8A83F2-5129-2225-00CD-AC03446C3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050B32-DE1D-FD7C-6B46-59E5C68C7E1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613358" y="4225258"/>
            <a:ext cx="4775367" cy="1761656"/>
          </a:xfrm>
        </p:spPr>
        <p:txBody>
          <a:bodyPr/>
          <a:lstStyle/>
          <a:p>
            <a:pPr marL="0" indent="0">
              <a:buNone/>
            </a:pPr>
            <a:r>
              <a:rPr lang="da-DK"/>
              <a:t>Milla Mølgaard</a:t>
            </a:r>
          </a:p>
        </p:txBody>
      </p:sp>
      <p:pic>
        <p:nvPicPr>
          <p:cNvPr id="11" name="Picture Placeholder 10" descr="A person in a polka dot shirt&#10;&#10;Description automatically generated">
            <a:extLst>
              <a:ext uri="{FF2B5EF4-FFF2-40B4-BE49-F238E27FC236}">
                <a16:creationId xmlns:a16="http://schemas.microsoft.com/office/drawing/2014/main" id="{938E5E81-2AD6-1C74-6756-7B6F4C24B02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3" r="13"/>
          <a:stretch/>
        </p:blipFill>
        <p:spPr>
          <a:xfrm>
            <a:off x="216000" y="216000"/>
            <a:ext cx="5887800" cy="6642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EBD56DE-66D9-2753-A9E6-902909B25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7277" y="2523701"/>
            <a:ext cx="4754767" cy="1600200"/>
          </a:xfrm>
        </p:spPr>
        <p:txBody>
          <a:bodyPr/>
          <a:lstStyle/>
          <a:p>
            <a:r>
              <a:rPr lang="da-DK"/>
              <a:t>Konferencier</a:t>
            </a:r>
          </a:p>
        </p:txBody>
      </p:sp>
      <p:cxnSp>
        <p:nvCxnSpPr>
          <p:cNvPr id="2" name="Lige forbindelse 1">
            <a:extLst>
              <a:ext uri="{FF2B5EF4-FFF2-40B4-BE49-F238E27FC236}">
                <a16:creationId xmlns:a16="http://schemas.microsoft.com/office/drawing/2014/main" id="{A3C05E1D-6DCA-DB4F-F84B-4E8A911472D2}"/>
              </a:ext>
            </a:extLst>
          </p:cNvPr>
          <p:cNvCxnSpPr>
            <a:cxnSpLocks/>
          </p:cNvCxnSpPr>
          <p:nvPr/>
        </p:nvCxnSpPr>
        <p:spPr>
          <a:xfrm>
            <a:off x="10744200" y="391886"/>
            <a:ext cx="1447800" cy="161652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55242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1D73CD-ED5C-FFB2-9BBB-81E7B81466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F24FE5-4128-AD9D-5528-FD8768411EC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56350"/>
            <a:ext cx="1012825" cy="365125"/>
          </a:xfrm>
        </p:spPr>
        <p:txBody>
          <a:bodyPr/>
          <a:lstStyle/>
          <a:p>
            <a:fld id="{D84A4580-363A-0145-8839-19AD59045D19}" type="slidenum">
              <a:rPr lang="da-DK" smtClean="0"/>
              <a:t>40</a:t>
            </a:fld>
            <a:endParaRPr lang="da-DK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350BB2-576C-FE1E-0DFB-536437DC0E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363116" cy="695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700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446C93-2F21-9318-93B1-11B3094AE0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7D71E7-9A1D-697E-764F-B9453444B5D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56350"/>
            <a:ext cx="1012825" cy="365125"/>
          </a:xfrm>
        </p:spPr>
        <p:txBody>
          <a:bodyPr/>
          <a:lstStyle/>
          <a:p>
            <a:fld id="{D84A4580-363A-0145-8839-19AD59045D19}" type="slidenum">
              <a:rPr lang="da-DK" smtClean="0"/>
              <a:t>41</a:t>
            </a:fld>
            <a:endParaRPr lang="da-DK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B00DEC-F999-A3A8-BC4A-40B474BFF1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341726" cy="694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884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8667D8-4E79-620E-3FE3-1D70685035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CD038EA-4339-314A-1FCD-E148B84B8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613412"/>
            <a:ext cx="11250083" cy="2262187"/>
          </a:xfrm>
        </p:spPr>
        <p:txBody>
          <a:bodyPr/>
          <a:lstStyle/>
          <a:p>
            <a:r>
              <a:rPr lang="da-DK" sz="1600"/>
              <a:t>UNGEPANEL</a:t>
            </a:r>
            <a:br>
              <a:rPr lang="da-DK" sz="1000"/>
            </a:br>
            <a:r>
              <a:rPr lang="da-DK"/>
              <a:t>HVEM VIL VÆRE EN KAREN ELLER EN SNITCH?</a:t>
            </a:r>
            <a:br>
              <a:rPr lang="da-DK"/>
            </a:br>
            <a:r>
              <a:rPr lang="da-DK">
                <a:solidFill>
                  <a:schemeClr val="tx2"/>
                </a:solidFill>
              </a:rPr>
              <a:t>Årsager til, at unge ikke blander sig </a:t>
            </a:r>
            <a:br>
              <a:rPr lang="da-DK">
                <a:solidFill>
                  <a:schemeClr val="tx2"/>
                </a:solidFill>
              </a:rPr>
            </a:br>
            <a:r>
              <a:rPr lang="da-DK">
                <a:solidFill>
                  <a:schemeClr val="tx2"/>
                </a:solidFill>
              </a:rPr>
              <a:t>i digitale krænkelser</a:t>
            </a:r>
          </a:p>
        </p:txBody>
      </p:sp>
      <p:pic>
        <p:nvPicPr>
          <p:cNvPr id="25" name="Picture Placeholder 24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D3FBD9D9-CD49-B94A-3C11-8870ECBBD69C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/>
          <a:srcRect l="26" r="26"/>
          <a:stretch/>
        </p:blipFill>
        <p:spPr>
          <a:xfrm>
            <a:off x="831849" y="3470275"/>
            <a:ext cx="1595610" cy="1800000"/>
          </a:xfrm>
        </p:spPr>
      </p:pic>
      <p:pic>
        <p:nvPicPr>
          <p:cNvPr id="9" name="Picture Placeholder 8" descr="A person with curly hair smiling&#10;&#10;Description automatically generated">
            <a:extLst>
              <a:ext uri="{FF2B5EF4-FFF2-40B4-BE49-F238E27FC236}">
                <a16:creationId xmlns:a16="http://schemas.microsoft.com/office/drawing/2014/main" id="{D941E29D-5182-5000-7D03-AEE4BAE211B2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3"/>
          <a:srcRect l="26" r="26"/>
          <a:stretch/>
        </p:blipFill>
        <p:spPr>
          <a:xfrm>
            <a:off x="3164502" y="3470275"/>
            <a:ext cx="1595610" cy="1800000"/>
          </a:xfrm>
        </p:spPr>
      </p:pic>
      <p:pic>
        <p:nvPicPr>
          <p:cNvPr id="31" name="Picture Placeholder 30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4705A5B8-A3B4-3AF5-18ED-2ACEADB23BA4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4"/>
          <a:srcRect l="26" r="26"/>
          <a:stretch/>
        </p:blipFill>
        <p:spPr>
          <a:xfrm>
            <a:off x="5497156" y="3470275"/>
            <a:ext cx="1595610" cy="1800000"/>
          </a:xfrm>
        </p:spPr>
      </p:pic>
      <p:pic>
        <p:nvPicPr>
          <p:cNvPr id="14" name="Picture Placeholder 13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91C62D13-FBB7-812D-B45B-1B712D8CBF78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5"/>
          <a:srcRect l="26" r="26"/>
          <a:stretch/>
        </p:blipFill>
        <p:spPr>
          <a:xfrm>
            <a:off x="7829810" y="3470275"/>
            <a:ext cx="1595610" cy="18000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841AD6-0835-255C-4106-8B25C85DBFA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164503" y="5470169"/>
            <a:ext cx="1598872" cy="614761"/>
          </a:xfrm>
        </p:spPr>
        <p:txBody>
          <a:bodyPr/>
          <a:lstStyle/>
          <a:p>
            <a:r>
              <a:rPr lang="da-DK"/>
              <a:t>Elliot Prehn Wachholz </a:t>
            </a:r>
            <a:br>
              <a:rPr lang="da-DK"/>
            </a:br>
            <a:r>
              <a:rPr lang="da-DK"/>
              <a:t>18 år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FDE92E5-AB8E-70CC-4BE2-76BAFA310EA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497156" y="5470169"/>
            <a:ext cx="1598872" cy="614761"/>
          </a:xfrm>
        </p:spPr>
        <p:txBody>
          <a:bodyPr/>
          <a:lstStyle/>
          <a:p>
            <a:r>
              <a:rPr lang="da-DK"/>
              <a:t>Katrine Pommer Bruun 18 år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C5E2836-403E-1828-BC7C-E9C8FDA9AE7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829810" y="5470169"/>
            <a:ext cx="1598872" cy="614761"/>
          </a:xfrm>
        </p:spPr>
        <p:txBody>
          <a:bodyPr/>
          <a:lstStyle/>
          <a:p>
            <a:r>
              <a:rPr lang="da-DK"/>
              <a:t>Ellen Stougaard</a:t>
            </a:r>
          </a:p>
          <a:p>
            <a:r>
              <a:rPr lang="da-DK"/>
              <a:t>16 år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A3F5EC7-DE0F-D580-A9F5-A2F252EF212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31849" y="5470169"/>
            <a:ext cx="1598872" cy="614761"/>
          </a:xfrm>
        </p:spPr>
        <p:txBody>
          <a:bodyPr/>
          <a:lstStyle/>
          <a:p>
            <a:r>
              <a:rPr lang="da-DK"/>
              <a:t>Ida Cecilie Larsen</a:t>
            </a:r>
            <a:br>
              <a:rPr lang="da-DK"/>
            </a:br>
            <a:r>
              <a:rPr lang="da-DK"/>
              <a:t>19 år </a:t>
            </a:r>
          </a:p>
        </p:txBody>
      </p:sp>
      <p:cxnSp>
        <p:nvCxnSpPr>
          <p:cNvPr id="2" name="Lige forbindelse 1">
            <a:extLst>
              <a:ext uri="{FF2B5EF4-FFF2-40B4-BE49-F238E27FC236}">
                <a16:creationId xmlns:a16="http://schemas.microsoft.com/office/drawing/2014/main" id="{D227E2AD-9ECE-EE08-A5C1-421B5FC77477}"/>
              </a:ext>
            </a:extLst>
          </p:cNvPr>
          <p:cNvCxnSpPr>
            <a:cxnSpLocks/>
          </p:cNvCxnSpPr>
          <p:nvPr/>
        </p:nvCxnSpPr>
        <p:spPr>
          <a:xfrm>
            <a:off x="10744200" y="391886"/>
            <a:ext cx="1447800" cy="161652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91770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F5C8E663-038B-2285-F146-A514B3490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676" y="2108480"/>
            <a:ext cx="6325160" cy="1295400"/>
          </a:xfrm>
        </p:spPr>
        <p:txBody>
          <a:bodyPr/>
          <a:lstStyle/>
          <a:p>
            <a:r>
              <a:rPr lang="da-DK">
                <a:solidFill>
                  <a:schemeClr val="tx2"/>
                </a:solidFill>
              </a:rPr>
              <a:t>TÆNK, FØR DU skriver!</a:t>
            </a:r>
            <a:br>
              <a:rPr lang="da-DK"/>
            </a:br>
            <a:r>
              <a:rPr lang="da-DK"/>
              <a:t>Når unge lærer hinanden om god onlineadfærd</a:t>
            </a:r>
          </a:p>
        </p:txBody>
      </p:sp>
      <p:sp>
        <p:nvSpPr>
          <p:cNvPr id="87" name="Text Placeholder 86">
            <a:extLst>
              <a:ext uri="{FF2B5EF4-FFF2-40B4-BE49-F238E27FC236}">
                <a16:creationId xmlns:a16="http://schemas.microsoft.com/office/drawing/2014/main" id="{C8F28953-3052-4358-58C7-3F8BF2422EA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28675" y="3614363"/>
            <a:ext cx="10560050" cy="1836178"/>
          </a:xfrm>
        </p:spPr>
        <p:txBody>
          <a:bodyPr/>
          <a:lstStyle/>
          <a:p>
            <a:r>
              <a:rPr lang="da-DK"/>
              <a:t>Anita Holst Sørensen</a:t>
            </a:r>
            <a:br>
              <a:rPr lang="da-DK"/>
            </a:br>
            <a:r>
              <a:rPr lang="da-DK"/>
              <a:t>Udskolingslærer, Borgerskolen, Høje Taastrup Kommune</a:t>
            </a:r>
          </a:p>
          <a:p>
            <a:r>
              <a:rPr lang="da-DK"/>
              <a:t>Priscilla Zivadinovic, 15 år</a:t>
            </a:r>
          </a:p>
          <a:p>
            <a:r>
              <a:rPr lang="da-DK"/>
              <a:t>Liv Rindum Mølgaard, 15 år</a:t>
            </a:r>
          </a:p>
          <a:p>
            <a:r>
              <a:rPr lang="da-DK"/>
              <a:t>Lauritz Malik Allerup Pedersen, 15 år</a:t>
            </a:r>
          </a:p>
          <a:p>
            <a:endParaRPr lang="da-DK"/>
          </a:p>
          <a:p>
            <a:endParaRPr lang="da-DK"/>
          </a:p>
          <a:p>
            <a:endParaRPr lang="da-DK"/>
          </a:p>
          <a:p>
            <a:endParaRPr lang="da-DK"/>
          </a:p>
          <a:p>
            <a:endParaRPr lang="da-DK"/>
          </a:p>
        </p:txBody>
      </p:sp>
      <p:cxnSp>
        <p:nvCxnSpPr>
          <p:cNvPr id="2" name="Lige forbindelse 1">
            <a:extLst>
              <a:ext uri="{FF2B5EF4-FFF2-40B4-BE49-F238E27FC236}">
                <a16:creationId xmlns:a16="http://schemas.microsoft.com/office/drawing/2014/main" id="{0030E4CF-CDFA-42FA-B065-C9A05210A9F4}"/>
              </a:ext>
            </a:extLst>
          </p:cNvPr>
          <p:cNvCxnSpPr>
            <a:cxnSpLocks/>
          </p:cNvCxnSpPr>
          <p:nvPr/>
        </p:nvCxnSpPr>
        <p:spPr>
          <a:xfrm>
            <a:off x="10744200" y="391886"/>
            <a:ext cx="1447800" cy="161652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42705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150F89-4A5C-69F8-3EF7-98C17A1020C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28000" y="6356350"/>
            <a:ext cx="1013823" cy="365125"/>
          </a:xfrm>
        </p:spPr>
        <p:txBody>
          <a:bodyPr/>
          <a:lstStyle/>
          <a:p>
            <a:fld id="{D84A4580-363A-0145-8839-19AD59045D19}" type="slidenum">
              <a:rPr lang="da-DK" smtClean="0"/>
              <a:t>44</a:t>
            </a:fld>
            <a:endParaRPr lang="da-DK"/>
          </a:p>
        </p:txBody>
      </p:sp>
      <p:pic>
        <p:nvPicPr>
          <p:cNvPr id="3" name="Skoletube.mp4">
            <a:hlinkClick r:id="" action="ppaction://media"/>
            <a:extLst>
              <a:ext uri="{FF2B5EF4-FFF2-40B4-BE49-F238E27FC236}">
                <a16:creationId xmlns:a16="http://schemas.microsoft.com/office/drawing/2014/main" id="{1CEF7980-2641-FC35-287C-86C351003A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6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912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B6713A-87F0-28EA-618E-830274677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3A5E993-B07D-07EA-A415-AE7F92B69566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b="1"/>
              <a:t>Mette Kim Bohnstedt</a:t>
            </a:r>
          </a:p>
          <a:p>
            <a:pPr lvl="1" indent="0">
              <a:buNone/>
            </a:pPr>
            <a:r>
              <a:rPr lang="da-DK"/>
              <a:t>Programleder, Unicef</a:t>
            </a:r>
          </a:p>
        </p:txBody>
      </p:sp>
      <p:pic>
        <p:nvPicPr>
          <p:cNvPr id="39" name="Picture Placeholder 38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C966DE37-11A5-3ECE-BD8F-BA58F803246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3" b="13"/>
          <a:stretch/>
        </p:blipFill>
        <p:spPr/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61376677-F283-9E75-5122-B4E3F2930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DET HANDLER </a:t>
            </a:r>
            <a:br>
              <a:rPr lang="da-DK"/>
            </a:br>
            <a:r>
              <a:rPr lang="da-DK"/>
              <a:t>OM TILLID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331862F-CE04-C93E-34EF-E4BB1A375FD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/>
              <a:t>Klubmedarbejderes erfaringer med de </a:t>
            </a:r>
            <a:br>
              <a:rPr lang="da-DK"/>
            </a:br>
            <a:r>
              <a:rPr lang="da-DK"/>
              <a:t>svære samtaler om digitale krænkelser</a:t>
            </a:r>
          </a:p>
        </p:txBody>
      </p:sp>
      <p:cxnSp>
        <p:nvCxnSpPr>
          <p:cNvPr id="2" name="Lige forbindelse 1">
            <a:extLst>
              <a:ext uri="{FF2B5EF4-FFF2-40B4-BE49-F238E27FC236}">
                <a16:creationId xmlns:a16="http://schemas.microsoft.com/office/drawing/2014/main" id="{E1899F1F-FCAD-D5B5-AADE-8BBCD4A96FA8}"/>
              </a:ext>
            </a:extLst>
          </p:cNvPr>
          <p:cNvCxnSpPr>
            <a:cxnSpLocks/>
          </p:cNvCxnSpPr>
          <p:nvPr/>
        </p:nvCxnSpPr>
        <p:spPr>
          <a:xfrm>
            <a:off x="10744200" y="391886"/>
            <a:ext cx="1447800" cy="161652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55975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14DECF-DE7B-54C5-E2F9-E07C1CAD04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E7D129-EF14-3566-D5C9-F52D0DD632E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56350"/>
            <a:ext cx="1012825" cy="365125"/>
          </a:xfrm>
        </p:spPr>
        <p:txBody>
          <a:bodyPr/>
          <a:lstStyle/>
          <a:p>
            <a:fld id="{D84A4580-363A-0145-8839-19AD59045D19}" type="slidenum">
              <a:rPr lang="da-DK" smtClean="0"/>
              <a:t>46</a:t>
            </a:fld>
            <a:endParaRPr lang="da-DK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14BB23-D701-FE03-0F61-AD4EFC3BB0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3200" cy="685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1896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02CEB5-608F-9A26-6AA3-D949DC360C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5FF895-0376-5BF8-6C29-9EFE9DFB21F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56350"/>
            <a:ext cx="1012825" cy="365125"/>
          </a:xfrm>
        </p:spPr>
        <p:txBody>
          <a:bodyPr/>
          <a:lstStyle/>
          <a:p>
            <a:fld id="{D84A4580-363A-0145-8839-19AD59045D19}" type="slidenum">
              <a:rPr lang="da-DK" smtClean="0"/>
              <a:t>47</a:t>
            </a:fld>
            <a:endParaRPr lang="da-DK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7E1FFF-263E-F64A-63EA-2CF7B793E3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3200" cy="685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2448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6EDC67-8965-0301-58E7-EC359E52AF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C3B0EB01-A96A-40D9-22DA-A0DD68413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995320"/>
            <a:ext cx="9110010" cy="2262974"/>
          </a:xfrm>
        </p:spPr>
        <p:txBody>
          <a:bodyPr/>
          <a:lstStyle/>
          <a:p>
            <a:r>
              <a:rPr lang="da-DK">
                <a:solidFill>
                  <a:schemeClr val="tx2"/>
                </a:solidFill>
              </a:rPr>
              <a:t>DET HANDLER OM TILLID</a:t>
            </a:r>
            <a:br>
              <a:rPr lang="da-DK"/>
            </a:br>
            <a:r>
              <a:rPr lang="da-DK"/>
              <a:t>Klubmedarbejderes erfaringer med de svære samtaler om digitale krænkelser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50358C-9FAE-E068-B0DC-98A8805CB0D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da-DK" b="1"/>
              <a:t>Brian Svane Høiberg </a:t>
            </a:r>
            <a:r>
              <a:rPr lang="da-DK"/>
              <a:t>Klubleder, </a:t>
            </a:r>
            <a:br>
              <a:rPr lang="da-DK"/>
            </a:br>
            <a:r>
              <a:rPr lang="da-DK"/>
              <a:t>Roskilde Kommune,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E022932-C1EB-6D3A-F371-9120FECE645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da-DK" b="1"/>
              <a:t>Mette Kim Bohnstedt</a:t>
            </a:r>
          </a:p>
          <a:p>
            <a:r>
              <a:rPr lang="da-DK"/>
              <a:t>Programleder, </a:t>
            </a:r>
            <a:br>
              <a:rPr lang="da-DK"/>
            </a:br>
            <a:r>
              <a:rPr lang="da-DK"/>
              <a:t>Unicef</a:t>
            </a:r>
          </a:p>
        </p:txBody>
      </p:sp>
      <p:pic>
        <p:nvPicPr>
          <p:cNvPr id="6" name="Picture Placeholder 5" descr="A person with a beard&#10;&#10;Description automatically generated">
            <a:extLst>
              <a:ext uri="{FF2B5EF4-FFF2-40B4-BE49-F238E27FC236}">
                <a16:creationId xmlns:a16="http://schemas.microsoft.com/office/drawing/2014/main" id="{28718EFB-2746-99F1-92F6-7C529BE2A4AF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/>
          <a:srcRect/>
          <a:stretch>
            <a:fillRect/>
          </a:stretch>
        </p:blipFill>
        <p:spPr/>
      </p:pic>
      <p:pic>
        <p:nvPicPr>
          <p:cNvPr id="12" name="Picture Placeholder 11" descr="A person taking a selfie&#10;&#10;Description automatically generated">
            <a:extLst>
              <a:ext uri="{FF2B5EF4-FFF2-40B4-BE49-F238E27FC236}">
                <a16:creationId xmlns:a16="http://schemas.microsoft.com/office/drawing/2014/main" id="{4D7A8E41-5627-FDCD-E2F0-603C0C417D34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3"/>
          <a:srcRect/>
          <a:stretch>
            <a:fillRect/>
          </a:stretch>
        </p:blipFill>
        <p:spPr/>
      </p:pic>
      <p:cxnSp>
        <p:nvCxnSpPr>
          <p:cNvPr id="2" name="Lige forbindelse 1">
            <a:extLst>
              <a:ext uri="{FF2B5EF4-FFF2-40B4-BE49-F238E27FC236}">
                <a16:creationId xmlns:a16="http://schemas.microsoft.com/office/drawing/2014/main" id="{F68572D9-7031-07F1-6842-5C39640B16DE}"/>
              </a:ext>
            </a:extLst>
          </p:cNvPr>
          <p:cNvCxnSpPr>
            <a:cxnSpLocks/>
          </p:cNvCxnSpPr>
          <p:nvPr/>
        </p:nvCxnSpPr>
        <p:spPr>
          <a:xfrm>
            <a:off x="10744200" y="391886"/>
            <a:ext cx="1447800" cy="161652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88968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0E5D6B-CCC7-BE73-6AE9-67F3244CF6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22E3C135-ACBC-3E5D-2E54-3521C78A1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000" y="1861068"/>
            <a:ext cx="4862894" cy="1296000"/>
          </a:xfrm>
        </p:spPr>
        <p:txBody>
          <a:bodyPr/>
          <a:lstStyle/>
          <a:p>
            <a:r>
              <a:rPr lang="da-DK"/>
              <a:t>frokostpause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66680BB-8A41-627A-0FBF-8BCFB230D35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60000" y="3189338"/>
            <a:ext cx="7068725" cy="1830897"/>
          </a:xfrm>
        </p:spPr>
        <p:txBody>
          <a:bodyPr anchor="t" anchorCtr="0"/>
          <a:lstStyle/>
          <a:p>
            <a:pPr marL="0" indent="0">
              <a:buNone/>
            </a:pPr>
            <a:r>
              <a:rPr lang="da-DK" noProof="0" dirty="0"/>
              <a:t>Programmet begynder igen kl. 13.10</a:t>
            </a:r>
          </a:p>
        </p:txBody>
      </p:sp>
      <p:cxnSp>
        <p:nvCxnSpPr>
          <p:cNvPr id="3" name="Lige forbindelse 2">
            <a:extLst>
              <a:ext uri="{FF2B5EF4-FFF2-40B4-BE49-F238E27FC236}">
                <a16:creationId xmlns:a16="http://schemas.microsoft.com/office/drawing/2014/main" id="{10CB55B3-1740-CE68-67F4-7305514D6DDA}"/>
              </a:ext>
            </a:extLst>
          </p:cNvPr>
          <p:cNvCxnSpPr>
            <a:cxnSpLocks/>
          </p:cNvCxnSpPr>
          <p:nvPr/>
        </p:nvCxnSpPr>
        <p:spPr>
          <a:xfrm flipV="1">
            <a:off x="419100" y="0"/>
            <a:ext cx="2166257" cy="1483533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Lige forbindelse 3">
            <a:extLst>
              <a:ext uri="{FF2B5EF4-FFF2-40B4-BE49-F238E27FC236}">
                <a16:creationId xmlns:a16="http://schemas.microsoft.com/office/drawing/2014/main" id="{1A307F24-1A97-5179-D214-427D01BB5821}"/>
              </a:ext>
            </a:extLst>
          </p:cNvPr>
          <p:cNvCxnSpPr>
            <a:cxnSpLocks/>
          </p:cNvCxnSpPr>
          <p:nvPr/>
        </p:nvCxnSpPr>
        <p:spPr>
          <a:xfrm>
            <a:off x="10744200" y="391886"/>
            <a:ext cx="1447800" cy="161652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Lige forbindelse 4">
            <a:extLst>
              <a:ext uri="{FF2B5EF4-FFF2-40B4-BE49-F238E27FC236}">
                <a16:creationId xmlns:a16="http://schemas.microsoft.com/office/drawing/2014/main" id="{D8FEF7BB-344E-A1DB-32B7-608CCDD943CB}"/>
              </a:ext>
            </a:extLst>
          </p:cNvPr>
          <p:cNvCxnSpPr>
            <a:cxnSpLocks/>
          </p:cNvCxnSpPr>
          <p:nvPr/>
        </p:nvCxnSpPr>
        <p:spPr>
          <a:xfrm>
            <a:off x="0" y="5007429"/>
            <a:ext cx="1268186" cy="138461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11983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25C6A0D-FF2F-7AED-AAF6-60BC03DA8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000" y="1428727"/>
            <a:ext cx="4862894" cy="1296000"/>
          </a:xfrm>
        </p:spPr>
        <p:txBody>
          <a:bodyPr/>
          <a:lstStyle/>
          <a:p>
            <a:r>
              <a:rPr lang="da-DK" dirty="0"/>
              <a:t>Program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A0E5702-4E62-F0A4-BC19-4F95929DEFF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60000" y="2955874"/>
            <a:ext cx="7068725" cy="1830897"/>
          </a:xfrm>
        </p:spPr>
        <p:txBody>
          <a:bodyPr/>
          <a:lstStyle/>
          <a:p>
            <a:pPr marL="0" indent="0">
              <a:buNone/>
              <a:tabLst>
                <a:tab pos="1620000" algn="l"/>
              </a:tabLst>
            </a:pPr>
            <a:r>
              <a:rPr lang="da-DK" dirty="0"/>
              <a:t>SESSION 1 – Når det ekstreme bliver normalt</a:t>
            </a:r>
          </a:p>
          <a:p>
            <a:pPr marL="0" indent="0">
              <a:buNone/>
              <a:tabLst>
                <a:tab pos="1620000" algn="l"/>
              </a:tabLst>
            </a:pPr>
            <a:r>
              <a:rPr lang="da-DK" dirty="0"/>
              <a:t>SESSION 2 – Fra passiv tilskuer til hjælpsom ven</a:t>
            </a:r>
          </a:p>
          <a:p>
            <a:pPr marL="0" indent="0">
              <a:buNone/>
              <a:tabLst>
                <a:tab pos="1620000" algn="l"/>
              </a:tabLst>
            </a:pPr>
            <a:r>
              <a:rPr lang="da-DK" dirty="0"/>
              <a:t>SESSION 3 – Sådan sikrer vi børn og unges trivsel online</a:t>
            </a:r>
          </a:p>
        </p:txBody>
      </p:sp>
      <p:cxnSp>
        <p:nvCxnSpPr>
          <p:cNvPr id="3" name="Lige forbindelse 2">
            <a:extLst>
              <a:ext uri="{FF2B5EF4-FFF2-40B4-BE49-F238E27FC236}">
                <a16:creationId xmlns:a16="http://schemas.microsoft.com/office/drawing/2014/main" id="{57C5F00C-83D3-B1D7-B490-1DA9430157E0}"/>
              </a:ext>
            </a:extLst>
          </p:cNvPr>
          <p:cNvCxnSpPr>
            <a:cxnSpLocks/>
          </p:cNvCxnSpPr>
          <p:nvPr/>
        </p:nvCxnSpPr>
        <p:spPr>
          <a:xfrm>
            <a:off x="10744200" y="391886"/>
            <a:ext cx="1447800" cy="161652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933521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ssion 3.mp4">
            <a:hlinkClick r:id="" action="ppaction://media"/>
            <a:extLst>
              <a:ext uri="{FF2B5EF4-FFF2-40B4-BE49-F238E27FC236}">
                <a16:creationId xmlns:a16="http://schemas.microsoft.com/office/drawing/2014/main" id="{01BCDEDB-78EC-9A95-549B-90FE0DC35F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230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E84E049-29B1-437B-2266-3B6E6BC1FA9F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/>
              <a:t>Anna Munck Laybourn</a:t>
            </a:r>
          </a:p>
          <a:p>
            <a:pPr lvl="1" indent="0">
              <a:buNone/>
            </a:pPr>
            <a:r>
              <a:rPr lang="en-GB"/>
              <a:t>Grafisk Facilitator, Brain2Business</a:t>
            </a:r>
          </a:p>
          <a:p>
            <a:endParaRPr lang="da-DK"/>
          </a:p>
        </p:txBody>
      </p:sp>
      <p:pic>
        <p:nvPicPr>
          <p:cNvPr id="7" name="Picture Placeholder 6" descr="A person in a suit&#10;&#10;Description automatically generated">
            <a:extLst>
              <a:ext uri="{FF2B5EF4-FFF2-40B4-BE49-F238E27FC236}">
                <a16:creationId xmlns:a16="http://schemas.microsoft.com/office/drawing/2014/main" id="{43A79E9E-8DA2-DA3A-5802-69E27231FFD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3" r="13"/>
          <a:stretch>
            <a:fillRect/>
          </a:stretch>
        </p:blipFill>
        <p:spPr/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BF25B1-0B2B-6D9A-4074-1264A2686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F7BAB-AF06-2A45-B53C-12C3107386D7}" type="slidenum">
              <a:rPr lang="da-DK" smtClean="0"/>
              <a:pPr/>
              <a:t>51</a:t>
            </a:fld>
            <a:endParaRPr lang="da-DK" dirty="0"/>
          </a:p>
        </p:txBody>
      </p:sp>
      <p:cxnSp>
        <p:nvCxnSpPr>
          <p:cNvPr id="3" name="Lige forbindelse 2">
            <a:extLst>
              <a:ext uri="{FF2B5EF4-FFF2-40B4-BE49-F238E27FC236}">
                <a16:creationId xmlns:a16="http://schemas.microsoft.com/office/drawing/2014/main" id="{0D9F32C0-781D-E2EF-2E63-D774259DF69A}"/>
              </a:ext>
            </a:extLst>
          </p:cNvPr>
          <p:cNvCxnSpPr>
            <a:cxnSpLocks/>
          </p:cNvCxnSpPr>
          <p:nvPr/>
        </p:nvCxnSpPr>
        <p:spPr>
          <a:xfrm>
            <a:off x="10744200" y="391886"/>
            <a:ext cx="1447800" cy="161652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55534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FB49F62-0CDB-2F92-31C0-717E37ECF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000" y="2682173"/>
            <a:ext cx="8370032" cy="1296000"/>
          </a:xfrm>
        </p:spPr>
        <p:txBody>
          <a:bodyPr/>
          <a:lstStyle/>
          <a:p>
            <a:r>
              <a:rPr lang="da-DK" dirty="0">
                <a:solidFill>
                  <a:schemeClr val="tx2"/>
                </a:solidFill>
              </a:rPr>
              <a:t>SESSION 3 </a:t>
            </a:r>
            <a:br>
              <a:rPr lang="da-DK" dirty="0"/>
            </a:br>
            <a:r>
              <a:rPr lang="da-DK" dirty="0"/>
              <a:t>SÅDAN SIKRER VI BØRN </a:t>
            </a:r>
            <a:br>
              <a:rPr lang="da-DK" dirty="0"/>
            </a:br>
            <a:r>
              <a:rPr lang="da-DK" dirty="0"/>
              <a:t>OG UNGES TRIVSEL ONLINE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2D924702-908A-F40E-7A02-4BEEA8CCF479}"/>
              </a:ext>
            </a:extLst>
          </p:cNvPr>
          <p:cNvSpPr txBox="1"/>
          <p:nvPr/>
        </p:nvSpPr>
        <p:spPr>
          <a:xfrm>
            <a:off x="1260000" y="4309075"/>
            <a:ext cx="6656172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700" dirty="0"/>
              <a:t>De voksnes ansvar i kampen for en bedre onlinekultur </a:t>
            </a:r>
          </a:p>
        </p:txBody>
      </p:sp>
    </p:spTree>
    <p:extLst>
      <p:ext uri="{BB962C8B-B14F-4D97-AF65-F5344CB8AC3E}">
        <p14:creationId xmlns:p14="http://schemas.microsoft.com/office/powerpoint/2010/main" val="42504858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30D0C0-B0B4-C582-5E4B-8F648CE96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EC70328-CC7D-60A6-7CB2-42EF3D3BB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972000"/>
            <a:ext cx="10556875" cy="2262187"/>
          </a:xfrm>
        </p:spPr>
        <p:txBody>
          <a:bodyPr/>
          <a:lstStyle/>
          <a:p>
            <a:r>
              <a:rPr lang="da-DK" sz="1600">
                <a:solidFill>
                  <a:schemeClr val="tx2"/>
                </a:solidFill>
              </a:rPr>
              <a:t>PANELSAMTALE</a:t>
            </a:r>
            <a:br>
              <a:rPr lang="da-DK" sz="1000">
                <a:solidFill>
                  <a:schemeClr val="tx2"/>
                </a:solidFill>
              </a:rPr>
            </a:br>
            <a:r>
              <a:rPr lang="da-DK"/>
              <a:t>Hvordan skaber vi rammerne </a:t>
            </a:r>
            <a:br>
              <a:rPr lang="da-DK"/>
            </a:br>
            <a:r>
              <a:rPr lang="da-DK"/>
              <a:t>for et trygt digitalt </a:t>
            </a:r>
            <a:br>
              <a:rPr lang="da-DK"/>
            </a:br>
            <a:r>
              <a:rPr lang="da-DK"/>
              <a:t>børne- og ungdomsliv?</a:t>
            </a:r>
            <a:br>
              <a:rPr lang="da-DK"/>
            </a:br>
            <a:endParaRPr lang="da-DK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D4CE256-D1B4-E087-D33C-1C5553D9FEB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163887" y="5470525"/>
            <a:ext cx="2002002" cy="614363"/>
          </a:xfrm>
        </p:spPr>
        <p:txBody>
          <a:bodyPr/>
          <a:lstStyle/>
          <a:p>
            <a:r>
              <a:rPr lang="da-DK" b="1"/>
              <a:t>Mie Oehlenschläger </a:t>
            </a:r>
            <a:r>
              <a:rPr lang="da-DK"/>
              <a:t>Medlem af regeringens tech-ekspertgruppe og Trivselskommissionen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7C64DB2-C960-CDB8-4FA3-62C9492D1F7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497513" y="5470525"/>
            <a:ext cx="1827114" cy="614363"/>
          </a:xfrm>
        </p:spPr>
        <p:txBody>
          <a:bodyPr/>
          <a:lstStyle/>
          <a:p>
            <a:r>
              <a:rPr lang="da-DK" b="1"/>
              <a:t>Claus Hjortdal </a:t>
            </a:r>
          </a:p>
          <a:p>
            <a:r>
              <a:rPr lang="da-DK"/>
              <a:t>Formand, Skolelederforeningen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01CBA61-7E3B-5CBA-E7D6-01957F84318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829810" y="5470169"/>
            <a:ext cx="1598872" cy="614761"/>
          </a:xfrm>
        </p:spPr>
        <p:txBody>
          <a:bodyPr/>
          <a:lstStyle/>
          <a:p>
            <a:r>
              <a:rPr lang="da-DK" b="1"/>
              <a:t>Caroline Helene </a:t>
            </a:r>
            <a:r>
              <a:rPr lang="da-DK"/>
              <a:t>Hermansen Formand, </a:t>
            </a:r>
            <a:br>
              <a:rPr lang="da-DK"/>
            </a:br>
            <a:r>
              <a:rPr lang="da-DK"/>
              <a:t>Danske Skoleelever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C559BB6-9D55-E31A-A51A-BA8EA6D4DBD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31850" y="5470525"/>
            <a:ext cx="1939630" cy="614363"/>
          </a:xfrm>
        </p:spPr>
        <p:txBody>
          <a:bodyPr/>
          <a:lstStyle/>
          <a:p>
            <a:r>
              <a:rPr lang="da-DK" b="1" dirty="0"/>
              <a:t>Mads Bramsen </a:t>
            </a:r>
          </a:p>
          <a:p>
            <a:r>
              <a:rPr lang="da-DK" dirty="0"/>
              <a:t>Centerchef, </a:t>
            </a:r>
            <a:br>
              <a:rPr lang="da-DK" dirty="0"/>
            </a:br>
            <a:r>
              <a:rPr lang="da-DK" dirty="0"/>
              <a:t>Center for Sociale Medier, Tech og Demokrati</a:t>
            </a:r>
          </a:p>
        </p:txBody>
      </p:sp>
      <p:pic>
        <p:nvPicPr>
          <p:cNvPr id="46" name="Picture Placeholder 45" descr="A person in a suit&#10;&#10;Description automatically generated">
            <a:extLst>
              <a:ext uri="{FF2B5EF4-FFF2-40B4-BE49-F238E27FC236}">
                <a16:creationId xmlns:a16="http://schemas.microsoft.com/office/drawing/2014/main" id="{7F3B7D08-57F8-6FC0-4A9D-FD8D908C84CC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/>
          <a:srcRect l="26" r="26"/>
          <a:stretch>
            <a:fillRect/>
          </a:stretch>
        </p:blipFill>
        <p:spPr/>
      </p:pic>
      <p:pic>
        <p:nvPicPr>
          <p:cNvPr id="50" name="Picture Placeholder 49" descr="A person with blonde hair and blue eyes&#10;&#10;Description automatically generated">
            <a:extLst>
              <a:ext uri="{FF2B5EF4-FFF2-40B4-BE49-F238E27FC236}">
                <a16:creationId xmlns:a16="http://schemas.microsoft.com/office/drawing/2014/main" id="{940F9FD1-6530-CAA4-D53B-BB0505D4C7F2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3"/>
          <a:srcRect l="26" r="26"/>
          <a:stretch>
            <a:fillRect/>
          </a:stretch>
        </p:blipFill>
        <p:spPr/>
      </p:pic>
      <p:pic>
        <p:nvPicPr>
          <p:cNvPr id="54" name="Picture Placeholder 53" descr="A person in a suit smiling&#10;&#10;Description automatically generated">
            <a:extLst>
              <a:ext uri="{FF2B5EF4-FFF2-40B4-BE49-F238E27FC236}">
                <a16:creationId xmlns:a16="http://schemas.microsoft.com/office/drawing/2014/main" id="{53556EBA-5AB1-5AB7-7C5E-115DF02C1D9D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4"/>
          <a:srcRect l="26" r="26"/>
          <a:stretch>
            <a:fillRect/>
          </a:stretch>
        </p:blipFill>
        <p:spPr/>
      </p:pic>
      <p:pic>
        <p:nvPicPr>
          <p:cNvPr id="59" name="Picture Placeholder 58" descr="A person with red hair&#10;&#10;Description automatically generated">
            <a:extLst>
              <a:ext uri="{FF2B5EF4-FFF2-40B4-BE49-F238E27FC236}">
                <a16:creationId xmlns:a16="http://schemas.microsoft.com/office/drawing/2014/main" id="{F76B20E5-3808-96B8-9AE3-E8477DADD839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5"/>
          <a:srcRect l="26" r="26"/>
          <a:stretch>
            <a:fillRect/>
          </a:stretch>
        </p:blipFill>
        <p:spPr/>
      </p:pic>
      <p:cxnSp>
        <p:nvCxnSpPr>
          <p:cNvPr id="2" name="Lige forbindelse 1">
            <a:extLst>
              <a:ext uri="{FF2B5EF4-FFF2-40B4-BE49-F238E27FC236}">
                <a16:creationId xmlns:a16="http://schemas.microsoft.com/office/drawing/2014/main" id="{CFCA81FC-2D61-6868-B447-4F86293BCDBA}"/>
              </a:ext>
            </a:extLst>
          </p:cNvPr>
          <p:cNvCxnSpPr>
            <a:cxnSpLocks/>
          </p:cNvCxnSpPr>
          <p:nvPr/>
        </p:nvCxnSpPr>
        <p:spPr>
          <a:xfrm>
            <a:off x="10744200" y="391886"/>
            <a:ext cx="1447800" cy="161652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97993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47C3080-1DDB-8DA0-79FD-F5A1A126B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995320"/>
            <a:ext cx="10556875" cy="2262974"/>
          </a:xfrm>
        </p:spPr>
        <p:txBody>
          <a:bodyPr/>
          <a:lstStyle/>
          <a:p>
            <a:r>
              <a:rPr lang="da-DK"/>
              <a:t>POLITISK </a:t>
            </a:r>
            <a:r>
              <a:rPr lang="da-DK">
                <a:solidFill>
                  <a:schemeClr val="tx2"/>
                </a:solidFill>
              </a:rPr>
              <a:t>SAMTALE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415C8D-1F20-75D2-5A5C-7803E378A8C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164502" y="5470169"/>
            <a:ext cx="1925971" cy="614761"/>
          </a:xfrm>
        </p:spPr>
        <p:txBody>
          <a:bodyPr/>
          <a:lstStyle/>
          <a:p>
            <a:r>
              <a:rPr lang="da-DK" b="1"/>
              <a:t>Johanne Schmidt-Nielsen</a:t>
            </a:r>
          </a:p>
          <a:p>
            <a:r>
              <a:rPr lang="da-DK"/>
              <a:t>Generalsekretær, </a:t>
            </a:r>
            <a:br>
              <a:rPr lang="da-DK"/>
            </a:br>
            <a:r>
              <a:rPr lang="da-DK"/>
              <a:t>Red Barnet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ACC8E68-85B2-F05E-207F-3E2F902C609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da-DK" b="1"/>
              <a:t>Pia Olsen Dyhr</a:t>
            </a:r>
          </a:p>
          <a:p>
            <a:r>
              <a:rPr lang="da-DK"/>
              <a:t>Formand, </a:t>
            </a:r>
            <a:br>
              <a:rPr lang="da-DK"/>
            </a:br>
            <a:r>
              <a:rPr lang="da-DK"/>
              <a:t>Socialistisk Folkeparti</a:t>
            </a:r>
          </a:p>
        </p:txBody>
      </p:sp>
      <p:pic>
        <p:nvPicPr>
          <p:cNvPr id="3" name="Picture Placeholder 2" descr="A close-up of a person&#10;&#10;Description automatically generated">
            <a:extLst>
              <a:ext uri="{FF2B5EF4-FFF2-40B4-BE49-F238E27FC236}">
                <a16:creationId xmlns:a16="http://schemas.microsoft.com/office/drawing/2014/main" id="{0665E9C8-30C4-54FA-50AC-22F2AEE33086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/>
          <a:srcRect l="26" r="26"/>
          <a:stretch>
            <a:fillRect/>
          </a:stretch>
        </p:blipFill>
        <p:spPr/>
      </p:pic>
      <p:pic>
        <p:nvPicPr>
          <p:cNvPr id="14" name="Picture Placeholder 13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B77D99FA-975D-6AAE-BAB5-2C72369B8950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3"/>
          <a:srcRect l="26" r="26"/>
          <a:stretch>
            <a:fillRect/>
          </a:stretch>
        </p:blipFill>
        <p:spPr/>
      </p:pic>
      <p:cxnSp>
        <p:nvCxnSpPr>
          <p:cNvPr id="2" name="Lige forbindelse 1">
            <a:extLst>
              <a:ext uri="{FF2B5EF4-FFF2-40B4-BE49-F238E27FC236}">
                <a16:creationId xmlns:a16="http://schemas.microsoft.com/office/drawing/2014/main" id="{6880ADF4-5C95-38EF-3B7B-4562DE260988}"/>
              </a:ext>
            </a:extLst>
          </p:cNvPr>
          <p:cNvCxnSpPr>
            <a:cxnSpLocks/>
          </p:cNvCxnSpPr>
          <p:nvPr/>
        </p:nvCxnSpPr>
        <p:spPr>
          <a:xfrm>
            <a:off x="10744200" y="391886"/>
            <a:ext cx="1447800" cy="161652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760220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A85313-8CAB-E632-E365-0353C9A583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DABAB25-62F8-FFB0-1953-9DCB2BCBE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Scroller i mit feed part 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6DB478-87EA-3E58-F246-4A807F34DE8B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6607277" y="4225258"/>
            <a:ext cx="4791280" cy="1078263"/>
          </a:xfrm>
        </p:spPr>
        <p:txBody>
          <a:bodyPr/>
          <a:lstStyle/>
          <a:p>
            <a:pPr marL="0" indent="0">
              <a:buNone/>
            </a:pPr>
            <a:r>
              <a:rPr lang="da-DK" b="1">
                <a:solidFill>
                  <a:schemeClr val="tx2"/>
                </a:solidFill>
              </a:rPr>
              <a:t>Nicoline Christensen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2C3EFA-5A4A-7CA0-2D85-F050CE5FB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F7BAB-AF06-2A45-B53C-12C3107386D7}" type="slidenum">
              <a:rPr lang="da-DK" smtClean="0"/>
              <a:pPr/>
              <a:t>55</a:t>
            </a:fld>
            <a:endParaRPr lang="da-DK" dirty="0"/>
          </a:p>
        </p:txBody>
      </p:sp>
      <p:pic>
        <p:nvPicPr>
          <p:cNvPr id="13" name="Picture Placeholder 12" descr="A person with a ponytail wearing a red shirt&#10;&#10;Description automatically generated">
            <a:extLst>
              <a:ext uri="{FF2B5EF4-FFF2-40B4-BE49-F238E27FC236}">
                <a16:creationId xmlns:a16="http://schemas.microsoft.com/office/drawing/2014/main" id="{A06001CC-1180-861E-3F94-618B36012B2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3" r="13"/>
          <a:stretch>
            <a:fillRect/>
          </a:stretch>
        </p:blipFill>
        <p:spPr/>
      </p:pic>
      <p:cxnSp>
        <p:nvCxnSpPr>
          <p:cNvPr id="2" name="Lige forbindelse 1">
            <a:extLst>
              <a:ext uri="{FF2B5EF4-FFF2-40B4-BE49-F238E27FC236}">
                <a16:creationId xmlns:a16="http://schemas.microsoft.com/office/drawing/2014/main" id="{95642653-49C9-E7A8-98EE-3BF624F5D0F9}"/>
              </a:ext>
            </a:extLst>
          </p:cNvPr>
          <p:cNvCxnSpPr>
            <a:cxnSpLocks/>
          </p:cNvCxnSpPr>
          <p:nvPr/>
        </p:nvCxnSpPr>
        <p:spPr>
          <a:xfrm>
            <a:off x="10744200" y="391886"/>
            <a:ext cx="1447800" cy="161652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55296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56651ED-7759-3FD6-DC8A-219750B68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001" y="2658393"/>
            <a:ext cx="4837508" cy="1296000"/>
          </a:xfrm>
        </p:spPr>
        <p:txBody>
          <a:bodyPr/>
          <a:lstStyle/>
          <a:p>
            <a:r>
              <a:rPr lang="da-DK"/>
              <a:t>Tak for i dag</a:t>
            </a:r>
            <a:br>
              <a:rPr lang="da-DK"/>
            </a:br>
            <a:r>
              <a:rPr lang="da-DK">
                <a:solidFill>
                  <a:schemeClr val="tx1"/>
                </a:solidFill>
              </a:rPr>
              <a:t>scan koden og</a:t>
            </a:r>
            <a:br>
              <a:rPr lang="da-DK">
                <a:solidFill>
                  <a:schemeClr val="tx1"/>
                </a:solidFill>
              </a:rPr>
            </a:br>
            <a:r>
              <a:rPr lang="da-DK">
                <a:solidFill>
                  <a:schemeClr val="tx1"/>
                </a:solidFill>
              </a:rPr>
              <a:t>Se undersøgelsen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3F26F763-C852-0E3D-E64B-5994688309B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36644" y="2102521"/>
            <a:ext cx="2252662" cy="2252662"/>
          </a:xfrm>
        </p:spPr>
      </p:pic>
    </p:spTree>
    <p:extLst>
      <p:ext uri="{BB962C8B-B14F-4D97-AF65-F5344CB8AC3E}">
        <p14:creationId xmlns:p14="http://schemas.microsoft.com/office/powerpoint/2010/main" val="226220903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31155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048A0F9-68CD-C220-8A9C-D5B92D4EC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Scroller i mit feed part 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F8448A-C7E2-D948-6422-D82F2E53E8DF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6607277" y="4225258"/>
            <a:ext cx="4791280" cy="1078263"/>
          </a:xfrm>
        </p:spPr>
        <p:txBody>
          <a:bodyPr/>
          <a:lstStyle/>
          <a:p>
            <a:pPr marL="0" indent="0">
              <a:buNone/>
            </a:pPr>
            <a:r>
              <a:rPr lang="da-DK" b="1">
                <a:solidFill>
                  <a:schemeClr val="tx2"/>
                </a:solidFill>
              </a:rPr>
              <a:t>Nicoline Christensen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80BD0A-D92F-2A9B-E793-22453FBCC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F7BAB-AF06-2A45-B53C-12C3107386D7}" type="slidenum">
              <a:rPr lang="da-DK" smtClean="0"/>
              <a:pPr/>
              <a:t>6</a:t>
            </a:fld>
            <a:endParaRPr lang="da-DK" dirty="0"/>
          </a:p>
        </p:txBody>
      </p:sp>
      <p:pic>
        <p:nvPicPr>
          <p:cNvPr id="13" name="Picture Placeholder 12" descr="A person with a ponytail wearing a red shirt&#10;&#10;Description automatically generated">
            <a:extLst>
              <a:ext uri="{FF2B5EF4-FFF2-40B4-BE49-F238E27FC236}">
                <a16:creationId xmlns:a16="http://schemas.microsoft.com/office/drawing/2014/main" id="{C78ED3DF-F41E-7ED3-A7DF-118BA38A5F1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3" r="13"/>
          <a:stretch>
            <a:fillRect/>
          </a:stretch>
        </p:blipFill>
        <p:spPr/>
      </p:pic>
      <p:cxnSp>
        <p:nvCxnSpPr>
          <p:cNvPr id="2" name="Lige forbindelse 1">
            <a:extLst>
              <a:ext uri="{FF2B5EF4-FFF2-40B4-BE49-F238E27FC236}">
                <a16:creationId xmlns:a16="http://schemas.microsoft.com/office/drawing/2014/main" id="{A24B43E7-FFAB-5CED-8F74-99C31A51578A}"/>
              </a:ext>
            </a:extLst>
          </p:cNvPr>
          <p:cNvCxnSpPr>
            <a:cxnSpLocks/>
          </p:cNvCxnSpPr>
          <p:nvPr/>
        </p:nvCxnSpPr>
        <p:spPr>
          <a:xfrm>
            <a:off x="10744200" y="391886"/>
            <a:ext cx="1447800" cy="161652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79206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150F89-4A5C-69F8-3EF7-98C17A1020C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28000" y="6356350"/>
            <a:ext cx="1013823" cy="365125"/>
          </a:xfrm>
        </p:spPr>
        <p:txBody>
          <a:bodyPr/>
          <a:lstStyle/>
          <a:p>
            <a:fld id="{D84A4580-363A-0145-8839-19AD59045D19}" type="slidenum">
              <a:rPr lang="da-DK" smtClean="0"/>
              <a:t>7</a:t>
            </a:fld>
            <a:endParaRPr lang="da-DK"/>
          </a:p>
        </p:txBody>
      </p:sp>
      <p:pic>
        <p:nvPicPr>
          <p:cNvPr id="3" name="Session 1.mp4">
            <a:hlinkClick r:id="" action="ppaction://media"/>
            <a:extLst>
              <a:ext uri="{FF2B5EF4-FFF2-40B4-BE49-F238E27FC236}">
                <a16:creationId xmlns:a16="http://schemas.microsoft.com/office/drawing/2014/main" id="{F6BE73FD-85B0-C601-8D84-9E8ADAD871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422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2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54A6EF-B7D8-3CA9-6AC1-9B4FD9144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CBB8A-9D5B-EDDF-8471-DE3B3FF19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001" y="2395472"/>
            <a:ext cx="10128724" cy="1296000"/>
          </a:xfrm>
        </p:spPr>
        <p:txBody>
          <a:bodyPr/>
          <a:lstStyle/>
          <a:p>
            <a:r>
              <a:rPr lang="da-DK" dirty="0">
                <a:solidFill>
                  <a:schemeClr val="tx2"/>
                </a:solidFill>
              </a:rPr>
              <a:t>Session 1 </a:t>
            </a:r>
            <a:br>
              <a:rPr lang="da-DK" dirty="0"/>
            </a:br>
            <a:r>
              <a:rPr lang="da-DK" dirty="0"/>
              <a:t>Når det ekstreme bliver normalt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C31EF5-ADC4-252C-FD81-A0FC26D113F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60001" y="3847457"/>
            <a:ext cx="7985125" cy="746125"/>
          </a:xfrm>
        </p:spPr>
        <p:txBody>
          <a:bodyPr/>
          <a:lstStyle/>
          <a:p>
            <a:r>
              <a:rPr lang="en-GB" dirty="0" err="1"/>
              <a:t>Hvordan</a:t>
            </a:r>
            <a:r>
              <a:rPr lang="en-GB" dirty="0"/>
              <a:t> ser det </a:t>
            </a:r>
            <a:r>
              <a:rPr lang="en-GB" dirty="0" err="1"/>
              <a:t>ud</a:t>
            </a:r>
            <a:r>
              <a:rPr lang="en-GB" dirty="0"/>
              <a:t>, </a:t>
            </a:r>
            <a:r>
              <a:rPr lang="en-GB" dirty="0" err="1"/>
              <a:t>når</a:t>
            </a:r>
            <a:r>
              <a:rPr lang="en-GB" dirty="0"/>
              <a:t> </a:t>
            </a:r>
            <a:r>
              <a:rPr lang="en-GB" dirty="0" err="1"/>
              <a:t>normerne</a:t>
            </a:r>
            <a:r>
              <a:rPr lang="en-GB" dirty="0"/>
              <a:t> </a:t>
            </a:r>
            <a:r>
              <a:rPr lang="en-GB" dirty="0" err="1"/>
              <a:t>skrider</a:t>
            </a:r>
            <a:r>
              <a:rPr lang="en-GB" dirty="0"/>
              <a:t>?</a:t>
            </a:r>
            <a:endParaRPr lang="da-DK" dirty="0"/>
          </a:p>
        </p:txBody>
      </p:sp>
      <p:pic>
        <p:nvPicPr>
          <p:cNvPr id="5" name="Billede 4" descr="Et billede, der indeholder Mobiltelefon, gadget, Transportabel kommunikationsenhed, Mobilenhed&#10;&#10;Automatisk genereret beskrivelse">
            <a:extLst>
              <a:ext uri="{FF2B5EF4-FFF2-40B4-BE49-F238E27FC236}">
                <a16:creationId xmlns:a16="http://schemas.microsoft.com/office/drawing/2014/main" id="{420ECC9A-BE28-C214-1B40-0614400999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66" r="15120" b="4946"/>
          <a:stretch/>
        </p:blipFill>
        <p:spPr>
          <a:xfrm rot="20039969">
            <a:off x="9446181" y="2749067"/>
            <a:ext cx="2971636" cy="3796495"/>
          </a:xfrm>
          <a:prstGeom prst="rect">
            <a:avLst/>
          </a:prstGeom>
        </p:spPr>
      </p:pic>
      <p:cxnSp>
        <p:nvCxnSpPr>
          <p:cNvPr id="6" name="Lige forbindelse 5">
            <a:extLst>
              <a:ext uri="{FF2B5EF4-FFF2-40B4-BE49-F238E27FC236}">
                <a16:creationId xmlns:a16="http://schemas.microsoft.com/office/drawing/2014/main" id="{F25DE6D4-E744-C4B7-581C-651E4F85D73B}"/>
              </a:ext>
            </a:extLst>
          </p:cNvPr>
          <p:cNvCxnSpPr>
            <a:cxnSpLocks/>
          </p:cNvCxnSpPr>
          <p:nvPr/>
        </p:nvCxnSpPr>
        <p:spPr>
          <a:xfrm>
            <a:off x="10744200" y="391886"/>
            <a:ext cx="1447800" cy="161652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3016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erson in a black turtleneck&#10;&#10;Description automatically generated">
            <a:extLst>
              <a:ext uri="{FF2B5EF4-FFF2-40B4-BE49-F238E27FC236}">
                <a16:creationId xmlns:a16="http://schemas.microsoft.com/office/drawing/2014/main" id="{8D37BDDE-6C75-F73F-3F2B-677E749B576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" r="13"/>
          <a:stretch/>
        </p:blipFill>
        <p:spPr>
          <a:xfrm>
            <a:off x="193895" y="193900"/>
            <a:ext cx="5887800" cy="6642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</p:pic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429661F3-6FE9-0F67-47D8-0B0F492D6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F7BAB-AF06-2A45-B53C-12C3107386D7}" type="slidenum">
              <a:rPr lang="da-DK" smtClean="0"/>
              <a:pPr/>
              <a:t>9</a:t>
            </a:fld>
            <a:endParaRPr lang="da-DK" dirty="0"/>
          </a:p>
        </p:txBody>
      </p:sp>
      <p:sp>
        <p:nvSpPr>
          <p:cNvPr id="7" name="Content Placeholder 44">
            <a:extLst>
              <a:ext uri="{FF2B5EF4-FFF2-40B4-BE49-F238E27FC236}">
                <a16:creationId xmlns:a16="http://schemas.microsoft.com/office/drawing/2014/main" id="{5C18F83B-A632-6FE3-4CDE-02DAA5C47ED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613358" y="5148124"/>
            <a:ext cx="4775367" cy="609209"/>
          </a:xfrm>
        </p:spPr>
        <p:txBody>
          <a:bodyPr/>
          <a:lstStyle/>
          <a:p>
            <a:pPr marL="0" indent="0">
              <a:buNone/>
            </a:pPr>
            <a:r>
              <a:rPr lang="da-DK"/>
              <a:t>Per Frederiksen</a:t>
            </a:r>
          </a:p>
          <a:p>
            <a:pPr lvl="1" indent="0">
              <a:buNone/>
            </a:pPr>
            <a:r>
              <a:rPr lang="da-DK"/>
              <a:t>Psykolog og seniorkonsulent, Red Barnet</a:t>
            </a:r>
          </a:p>
          <a:p>
            <a:endParaRPr lang="da-DK"/>
          </a:p>
        </p:txBody>
      </p:sp>
      <p:sp>
        <p:nvSpPr>
          <p:cNvPr id="8" name="Title 20">
            <a:extLst>
              <a:ext uri="{FF2B5EF4-FFF2-40B4-BE49-F238E27FC236}">
                <a16:creationId xmlns:a16="http://schemas.microsoft.com/office/drawing/2014/main" id="{E24795B0-7345-D706-CBEB-D6353FE20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7277" y="1160566"/>
            <a:ext cx="4754767" cy="1600200"/>
          </a:xfrm>
        </p:spPr>
        <p:txBody>
          <a:bodyPr/>
          <a:lstStyle/>
          <a:p>
            <a:r>
              <a:rPr lang="da-DK" dirty="0"/>
              <a:t>Det må aldrig </a:t>
            </a:r>
            <a:br>
              <a:rPr lang="da-DK" dirty="0"/>
            </a:br>
            <a:r>
              <a:rPr lang="da-DK" dirty="0"/>
              <a:t>blive normalt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B52EF878-34A1-EB9F-FD9E-C98DBABC7981}"/>
              </a:ext>
            </a:extLst>
          </p:cNvPr>
          <p:cNvSpPr txBox="1">
            <a:spLocks/>
          </p:cNvSpPr>
          <p:nvPr/>
        </p:nvSpPr>
        <p:spPr>
          <a:xfrm>
            <a:off x="6536578" y="2785531"/>
            <a:ext cx="3919175" cy="931335"/>
          </a:xfrm>
          <a:prstGeom prst="rect">
            <a:avLst/>
          </a:prstGeom>
        </p:spPr>
        <p:txBody>
          <a:bodyPr/>
          <a:lstStyle>
            <a:lvl1pPr marL="180000" indent="-180000" algn="l" defTabSz="914400" rtl="0" eaLnBrk="1" latinLnBrk="0" hangingPunct="1">
              <a:lnSpc>
                <a:spcPts val="25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ts val="25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ts val="25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ts val="25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ts val="25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dirty="0"/>
              <a:t>Børn og unges erfaringer med digitale krænkelser og ubehagelige oplevelser online anno 2024</a:t>
            </a:r>
          </a:p>
        </p:txBody>
      </p:sp>
      <p:cxnSp>
        <p:nvCxnSpPr>
          <p:cNvPr id="13" name="Lige forbindelse 12">
            <a:extLst>
              <a:ext uri="{FF2B5EF4-FFF2-40B4-BE49-F238E27FC236}">
                <a16:creationId xmlns:a16="http://schemas.microsoft.com/office/drawing/2014/main" id="{B3CB9685-ADC2-F064-2742-E84BB0984071}"/>
              </a:ext>
            </a:extLst>
          </p:cNvPr>
          <p:cNvCxnSpPr>
            <a:cxnSpLocks/>
          </p:cNvCxnSpPr>
          <p:nvPr/>
        </p:nvCxnSpPr>
        <p:spPr>
          <a:xfrm>
            <a:off x="10744200" y="391886"/>
            <a:ext cx="1447800" cy="161652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2166988"/>
      </p:ext>
    </p:extLst>
  </p:cSld>
  <p:clrMapOvr>
    <a:masterClrMapping/>
  </p:clrMapOvr>
</p:sld>
</file>

<file path=ppt/theme/theme1.xml><?xml version="1.0" encoding="utf-8"?>
<a:theme xmlns:a="http://schemas.openxmlformats.org/drawingml/2006/main" name="Konference">
  <a:themeElements>
    <a:clrScheme name="Red Barnet org NY">
      <a:dk1>
        <a:srgbClr val="000000"/>
      </a:dk1>
      <a:lt1>
        <a:srgbClr val="FFFFFF"/>
      </a:lt1>
      <a:dk2>
        <a:srgbClr val="DA291C"/>
      </a:dk2>
      <a:lt2>
        <a:srgbClr val="F3F2EE"/>
      </a:lt2>
      <a:accent1>
        <a:srgbClr val="DA291C"/>
      </a:accent1>
      <a:accent2>
        <a:srgbClr val="D1CCBD"/>
      </a:accent2>
      <a:accent3>
        <a:srgbClr val="9A3324"/>
      </a:accent3>
      <a:accent4>
        <a:srgbClr val="FF6A39"/>
      </a:accent4>
      <a:accent5>
        <a:srgbClr val="F2A900"/>
      </a:accent5>
      <a:accent6>
        <a:srgbClr val="00B2A9"/>
      </a:accent6>
      <a:hlink>
        <a:srgbClr val="999999"/>
      </a:hlink>
      <a:folHlink>
        <a:srgbClr val="999999"/>
      </a:folHlink>
    </a:clrScheme>
    <a:fontScheme name="Red Barnet">
      <a:majorFont>
        <a:latin typeface="Oswald Medium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192000" tIns="192000" rIns="192000" bIns="192000" numCol="1" rtlCol="0" anchor="t" anchorCtr="0" compatLnSpc="1">
        <a:prstTxWarp prst="textNoShape">
          <a:avLst/>
        </a:prstTxWarp>
      </a:bodyPr>
      <a:lstStyle>
        <a:defPPr algn="l" fontAlgn="base">
          <a:lnSpc>
            <a:spcPts val="1600"/>
          </a:lnSpc>
          <a:buClr>
            <a:srgbClr val="5F688C"/>
          </a:buClr>
          <a:defRPr sz="1200" kern="800" spc="-11" dirty="0">
            <a:ea typeface="Inter" panose="020B0502030000000004" pitchFamily="34" charset="0"/>
            <a:cs typeface="Inter" panose="020B0502030000000004" pitchFamily="34" charset="0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Red Barnet Konference_03korr.potx" id="{F57FBFF6-CF61-4F42-99E6-8F2CC1C4DA49}" vid="{7AE26FC7-6270-3146-9BBD-AA5D79C583F2}"/>
    </a:ext>
  </a:extLst>
</a:theme>
</file>

<file path=ppt/theme/theme2.xml><?xml version="1.0" encoding="utf-8"?>
<a:theme xmlns:a="http://schemas.openxmlformats.org/drawingml/2006/main" name="Brugerdefineret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3FF1709BE4705418B695BE82097BE37" ma:contentTypeVersion="18" ma:contentTypeDescription="Opret et nyt dokument." ma:contentTypeScope="" ma:versionID="ab573229e1f03cb6e4113bdaf7ea37c4">
  <xsd:schema xmlns:xsd="http://www.w3.org/2001/XMLSchema" xmlns:xs="http://www.w3.org/2001/XMLSchema" xmlns:p="http://schemas.microsoft.com/office/2006/metadata/properties" xmlns:ns2="76a957fd-c8f4-4907-970c-171768256078" xmlns:ns3="e413a2b0-0e21-478a-b430-e21d7d4e90c1" targetNamespace="http://schemas.microsoft.com/office/2006/metadata/properties" ma:root="true" ma:fieldsID="7b702b7c1ff0fe56d5d09d0cbf57f2f0" ns2:_="" ns3:_="">
    <xsd:import namespace="76a957fd-c8f4-4907-970c-171768256078"/>
    <xsd:import namespace="e413a2b0-0e21-478a-b430-e21d7d4e90c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a957fd-c8f4-4907-970c-17176825607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ledmærker" ma:readOnly="false" ma:fieldId="{5cf76f15-5ced-4ddc-b409-7134ff3c332f}" ma:taxonomyMulti="true" ma:sspId="cf76d3ee-fa17-411f-8328-b0b980a4a4a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13a2b0-0e21-478a-b430-e21d7d4e90c1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79dd373-56f8-4a5f-b85c-8b7a1bdaaf37}" ma:internalName="TaxCatchAll" ma:showField="CatchAllData" ma:web="e413a2b0-0e21-478a-b430-e21d7d4e90c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413a2b0-0e21-478a-b430-e21d7d4e90c1" xsi:nil="true"/>
    <lcf76f155ced4ddcb4097134ff3c332f xmlns="76a957fd-c8f4-4907-970c-171768256078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DB540A7-C49E-484E-B2BC-1FB65972306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6a957fd-c8f4-4907-970c-171768256078"/>
    <ds:schemaRef ds:uri="e413a2b0-0e21-478a-b430-e21d7d4e90c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88971BA-F24D-4277-AD9D-B90BE096AB3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97F38BD-B3F3-473B-8EBD-A710D44BFAC2}">
  <ds:schemaRefs>
    <ds:schemaRef ds:uri="http://schemas.microsoft.com/office/2006/metadata/properties"/>
    <ds:schemaRef ds:uri="http://schemas.microsoft.com/office/infopath/2007/PartnerControls"/>
    <ds:schemaRef ds:uri="e413a2b0-0e21-478a-b430-e21d7d4e90c1"/>
    <ds:schemaRef ds:uri="76a957fd-c8f4-4907-970c-17176825607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Red Barnet Konference_03korr</Template>
  <TotalTime>161</TotalTime>
  <Words>921</Words>
  <Application>Microsoft Office PowerPoint</Application>
  <PresentationFormat>Widescreen</PresentationFormat>
  <Paragraphs>169</Paragraphs>
  <Slides>57</Slides>
  <Notes>20</Notes>
  <HiddenSlides>0</HiddenSlides>
  <MMClips>4</MMClips>
  <ScaleCrop>false</ScaleCrop>
  <HeadingPairs>
    <vt:vector size="6" baseType="variant">
      <vt:variant>
        <vt:lpstr>Benyttede skrifttyper</vt:lpstr>
      </vt:variant>
      <vt:variant>
        <vt:i4>9</vt:i4>
      </vt:variant>
      <vt:variant>
        <vt:lpstr>Tema</vt:lpstr>
      </vt:variant>
      <vt:variant>
        <vt:i4>2</vt:i4>
      </vt:variant>
      <vt:variant>
        <vt:lpstr>Slidetitler</vt:lpstr>
      </vt:variant>
      <vt:variant>
        <vt:i4>57</vt:i4>
      </vt:variant>
    </vt:vector>
  </HeadingPairs>
  <TitlesOfParts>
    <vt:vector size="68" baseType="lpstr">
      <vt:lpstr>Aptos</vt:lpstr>
      <vt:lpstr>Aptos Display</vt:lpstr>
      <vt:lpstr>Arial</vt:lpstr>
      <vt:lpstr>Calibri</vt:lpstr>
      <vt:lpstr>Inter</vt:lpstr>
      <vt:lpstr>Lato</vt:lpstr>
      <vt:lpstr>Lato (light)</vt:lpstr>
      <vt:lpstr>Oswald Medium</vt:lpstr>
      <vt:lpstr>Symbol</vt:lpstr>
      <vt:lpstr>Konference</vt:lpstr>
      <vt:lpstr>Brugerdefineret design</vt:lpstr>
      <vt:lpstr>PowerPoint-præsentation</vt:lpstr>
      <vt:lpstr>PowerPoint-præsentation</vt:lpstr>
      <vt:lpstr>PowerPoint-præsentation</vt:lpstr>
      <vt:lpstr>Konferencier</vt:lpstr>
      <vt:lpstr>Program</vt:lpstr>
      <vt:lpstr>Scroller i mit feed part 1</vt:lpstr>
      <vt:lpstr>PowerPoint-præsentation</vt:lpstr>
      <vt:lpstr>Session 1  Når det ekstreme bliver normalt</vt:lpstr>
      <vt:lpstr>Det må aldrig  blive normalt</vt:lpstr>
      <vt:lpstr>Det må aldrig blive normalt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Hvert fjerde barn og ung har prøvet at blive kontaktet af en fremmed voksen på nettet</vt:lpstr>
      <vt:lpstr>Børn og unge som er særligt udsatte for digitale krænkelser og ubehagelige oplevelser online</vt:lpstr>
      <vt:lpstr>PowerPoint-præsentation</vt:lpstr>
      <vt:lpstr>Problematiske algoritmer og hadefuld adfærd</vt:lpstr>
      <vt:lpstr>Skærmkroppens uopnåelige idealer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UNGEPANEL MED INSTAGRAM SOM SPEJL Seksualisering, grænser og selvkritik  – som objekt på sociale medier</vt:lpstr>
      <vt:lpstr>pause</vt:lpstr>
      <vt:lpstr>PowerPoint-præsentation</vt:lpstr>
      <vt:lpstr>SESSION 2 FRA PASSIV TILSKUER TIL HJÆLPSOM VEN  </vt:lpstr>
      <vt:lpstr>“DET ER DA IKKE  MIT ANSVAR”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UNGEPANEL HVEM VIL VÆRE EN KAREN ELLER EN SNITCH? Årsager til, at unge ikke blander sig  i digitale krænkelser</vt:lpstr>
      <vt:lpstr>TÆNK, FØR DU skriver! Når unge lærer hinanden om god onlineadfærd</vt:lpstr>
      <vt:lpstr>PowerPoint-præsentation</vt:lpstr>
      <vt:lpstr>DET HANDLER  OM TILLID</vt:lpstr>
      <vt:lpstr>PowerPoint-præsentation</vt:lpstr>
      <vt:lpstr>PowerPoint-præsentation</vt:lpstr>
      <vt:lpstr>DET HANDLER OM TILLID Klubmedarbejderes erfaringer med de svære samtaler om digitale krænkelser</vt:lpstr>
      <vt:lpstr>frokostpause</vt:lpstr>
      <vt:lpstr>PowerPoint-præsentation</vt:lpstr>
      <vt:lpstr>PowerPoint-præsentation</vt:lpstr>
      <vt:lpstr>SESSION 3  SÅDAN SIKRER VI BØRN  OG UNGES TRIVSEL ONLINE</vt:lpstr>
      <vt:lpstr>PANELSAMTALE Hvordan skaber vi rammerne  for et trygt digitalt  børne- og ungdomsliv? </vt:lpstr>
      <vt:lpstr>POLITISK SAMTALE</vt:lpstr>
      <vt:lpstr>Scroller i mit feed part 2</vt:lpstr>
      <vt:lpstr>Tak for i dag scan koden og Se undersøgelsen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Mai Holm Hviid</dc:creator>
  <cp:lastModifiedBy>Marianne Eriksen</cp:lastModifiedBy>
  <cp:revision>8</cp:revision>
  <dcterms:created xsi:type="dcterms:W3CDTF">2024-09-09T06:49:40Z</dcterms:created>
  <dcterms:modified xsi:type="dcterms:W3CDTF">2024-09-10T13:58:16Z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0x010100E3FF1709BE4705418B695BE82097BE37</vt:lpwstr>
  </property>
  <property fmtid="{D5CDD505-2E9C-101B-9397-08002B2CF9AE}" pid="3" name="MediaServiceImageTags">
    <vt:lpwstr/>
  </property>
</Properties>
</file>